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1"/>
  </p:sldMasterIdLst>
  <p:notesMasterIdLst>
    <p:notesMasterId r:id="rId103"/>
  </p:notesMasterIdLst>
  <p:handoutMasterIdLst>
    <p:handoutMasterId r:id="rId104"/>
  </p:handoutMasterIdLst>
  <p:sldIdLst>
    <p:sldId id="256" r:id="rId2"/>
    <p:sldId id="257" r:id="rId3"/>
    <p:sldId id="259" r:id="rId4"/>
    <p:sldId id="258" r:id="rId5"/>
    <p:sldId id="260" r:id="rId6"/>
    <p:sldId id="266" r:id="rId7"/>
    <p:sldId id="268" r:id="rId8"/>
    <p:sldId id="270" r:id="rId9"/>
    <p:sldId id="269" r:id="rId10"/>
    <p:sldId id="271" r:id="rId11"/>
    <p:sldId id="262" r:id="rId12"/>
    <p:sldId id="263" r:id="rId13"/>
    <p:sldId id="264" r:id="rId14"/>
    <p:sldId id="265" r:id="rId15"/>
    <p:sldId id="272" r:id="rId16"/>
    <p:sldId id="261" r:id="rId17"/>
    <p:sldId id="267" r:id="rId18"/>
    <p:sldId id="273" r:id="rId19"/>
    <p:sldId id="274" r:id="rId20"/>
    <p:sldId id="275" r:id="rId21"/>
    <p:sldId id="287" r:id="rId22"/>
    <p:sldId id="288" r:id="rId23"/>
    <p:sldId id="276" r:id="rId24"/>
    <p:sldId id="277" r:id="rId25"/>
    <p:sldId id="278" r:id="rId26"/>
    <p:sldId id="279" r:id="rId27"/>
    <p:sldId id="280" r:id="rId28"/>
    <p:sldId id="281" r:id="rId29"/>
    <p:sldId id="283" r:id="rId30"/>
    <p:sldId id="282" r:id="rId31"/>
    <p:sldId id="289" r:id="rId32"/>
    <p:sldId id="284" r:id="rId33"/>
    <p:sldId id="285"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7" r:id="rId61"/>
    <p:sldId id="318" r:id="rId62"/>
    <p:sldId id="316" r:id="rId63"/>
    <p:sldId id="319" r:id="rId64"/>
    <p:sldId id="320" r:id="rId65"/>
    <p:sldId id="321" r:id="rId66"/>
    <p:sldId id="322"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72137"/>
    <a:srgbClr val="051725"/>
    <a:srgbClr val="1B496B"/>
    <a:srgbClr val="18405C"/>
    <a:srgbClr val="102A3C"/>
    <a:srgbClr val="235D89"/>
    <a:srgbClr val="2A71A2"/>
    <a:srgbClr val="235D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8223" autoAdjust="0"/>
  </p:normalViewPr>
  <p:slideViewPr>
    <p:cSldViewPr snapToGrid="0">
      <p:cViewPr varScale="1">
        <p:scale>
          <a:sx n="47" d="100"/>
          <a:sy n="47" d="100"/>
        </p:scale>
        <p:origin x="1986" y="48"/>
      </p:cViewPr>
      <p:guideLst/>
    </p:cSldViewPr>
  </p:slideViewPr>
  <p:notesTextViewPr>
    <p:cViewPr>
      <p:scale>
        <a:sx n="1" d="1"/>
        <a:sy n="1" d="1"/>
      </p:scale>
      <p:origin x="0" y="0"/>
    </p:cViewPr>
  </p:notesTextViewPr>
  <p:notesViewPr>
    <p:cSldViewPr snapToGrid="0">
      <p:cViewPr varScale="1">
        <p:scale>
          <a:sx n="53" d="100"/>
          <a:sy n="53" d="100"/>
        </p:scale>
        <p:origin x="2820" y="8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E691864-6FC7-45A8-A96D-BB2CB5600BFB}" type="datetimeFigureOut">
              <a:rPr lang="en-US" smtClean="0"/>
              <a:t>1/21/2015</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912A3700-5F40-4B7C-B6A1-720C4F4FF867}" type="slidenum">
              <a:rPr lang="en-US" smtClean="0"/>
              <a:t>‹#›</a:t>
            </a:fld>
            <a:endParaRPr lang="en-US"/>
          </a:p>
        </p:txBody>
      </p:sp>
    </p:spTree>
    <p:extLst>
      <p:ext uri="{BB962C8B-B14F-4D97-AF65-F5344CB8AC3E}">
        <p14:creationId xmlns:p14="http://schemas.microsoft.com/office/powerpoint/2010/main" val="2208350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0BC77C3-B377-4E2D-A54D-44640B52DE92}" type="datetimeFigureOut">
              <a:rPr lang="en-US" smtClean="0"/>
              <a:t>1/21/2015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06AB216-C89E-430D-B6D9-2C31B93407A0}" type="slidenum">
              <a:rPr lang="en-US" smtClean="0"/>
              <a:t>‹#›</a:t>
            </a:fld>
            <a:endParaRPr lang="en-US"/>
          </a:p>
        </p:txBody>
      </p:sp>
    </p:spTree>
    <p:extLst>
      <p:ext uri="{BB962C8B-B14F-4D97-AF65-F5344CB8AC3E}">
        <p14:creationId xmlns:p14="http://schemas.microsoft.com/office/powerpoint/2010/main" val="2818979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iep.utm.edu/desig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iblegateway.com/passage/?version=NKJV&amp;search=Jude%201#fen-NKJV-30677b"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biblegateway.com/passage/?version=NKJV&amp;search=2%20Chronicles%2032#fen-NKJV-11906g"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en.wikipedia.org/wiki/Mesha_Stele#cite_note-FOOTNOTEGreen2004118_fn.84-19"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en.wikipedia.org/wiki/Pilate_Stone#cite_note-ChiltonE465-3"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iblegateway.com/passage/?search=Psalm+19&amp;version=NKJV#fen-NKJV-14173a"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n.wikipedia.org/wiki/Intelligent_desig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AB216-C89E-430D-B6D9-2C31B93407A0}" type="slidenum">
              <a:rPr lang="en-US" smtClean="0"/>
              <a:t>1</a:t>
            </a:fld>
            <a:endParaRPr lang="en-US"/>
          </a:p>
        </p:txBody>
      </p:sp>
    </p:spTree>
    <p:extLst>
      <p:ext uri="{BB962C8B-B14F-4D97-AF65-F5344CB8AC3E}">
        <p14:creationId xmlns:p14="http://schemas.microsoft.com/office/powerpoint/2010/main" val="727593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96033"/>
            <a:r>
              <a:rPr lang="en-US" dirty="0"/>
              <a:t>Initial quote: </a:t>
            </a:r>
            <a:r>
              <a:rPr lang="en-US" dirty="0" err="1" smtClean="0"/>
              <a:t>Himma</a:t>
            </a:r>
            <a:r>
              <a:rPr lang="en-US" dirty="0" smtClean="0"/>
              <a:t>, Kenneth </a:t>
            </a:r>
            <a:r>
              <a:rPr lang="en-US" dirty="0" err="1" smtClean="0"/>
              <a:t>Einar</a:t>
            </a:r>
            <a:r>
              <a:rPr lang="en-US" dirty="0" smtClean="0"/>
              <a:t> (12 April 2009). </a:t>
            </a:r>
            <a:r>
              <a:rPr lang="en-US" dirty="0" smtClean="0">
                <a:hlinkClick r:id="rId3"/>
              </a:rPr>
              <a:t>"Design Arguments for the Existence of God"</a:t>
            </a:r>
            <a:r>
              <a:rPr lang="en-US" dirty="0" smtClean="0"/>
              <a:t>. Internet Encyclopedia of Philosophy. Retrieved November 19, 2011.</a:t>
            </a:r>
          </a:p>
          <a:p>
            <a:pPr indent="296033"/>
            <a:endParaRPr lang="en-US" dirty="0"/>
          </a:p>
          <a:p>
            <a:pPr indent="296033"/>
            <a:r>
              <a:rPr lang="en-US" dirty="0"/>
              <a:t>Problems with </a:t>
            </a:r>
            <a:r>
              <a:rPr lang="en-US" dirty="0" err="1"/>
              <a:t>Himma’s</a:t>
            </a:r>
            <a:r>
              <a:rPr lang="en-US" dirty="0"/>
              <a:t> “requirements.”</a:t>
            </a:r>
          </a:p>
          <a:p>
            <a:pPr indent="296033"/>
            <a:endParaRPr lang="en-US" dirty="0"/>
          </a:p>
          <a:p>
            <a:pPr marL="174708" indent="-174708">
              <a:buFont typeface="Arial" panose="020B0604020202020204" pitchFamily="34" charset="0"/>
              <a:buChar char="•"/>
            </a:pPr>
            <a:r>
              <a:rPr lang="en-US" dirty="0"/>
              <a:t>Deny the capability of man to infer beyond direct experience.  Something man has shown himself capable of commonly.  (Intuition, creativity, etc.)</a:t>
            </a:r>
          </a:p>
          <a:p>
            <a:pPr marL="174708" indent="-174708">
              <a:buFont typeface="Arial" panose="020B0604020202020204" pitchFamily="34" charset="0"/>
              <a:buChar char="•"/>
            </a:pPr>
            <a:r>
              <a:rPr lang="en-US" dirty="0"/>
              <a:t>Deny that man HAS had past experience with the Almighty.  In fact, Paul’s argument from Acts 17:30-31, “</a:t>
            </a:r>
            <a:r>
              <a:rPr lang="en-US" dirty="0" smtClean="0"/>
              <a:t>Truly, these times of ignorance God overlooked, but now commands all men everywhere to repent, </a:t>
            </a:r>
            <a:r>
              <a:rPr lang="en-US" baseline="30000" dirty="0" smtClean="0"/>
              <a:t>31 </a:t>
            </a:r>
            <a:r>
              <a:rPr lang="en-US" dirty="0" smtClean="0"/>
              <a:t>because He has appointed a day on which He will judge the world in righteousness by the Man whom He has ordained. </a:t>
            </a:r>
            <a:r>
              <a:rPr lang="en-US" u="sng" dirty="0" smtClean="0"/>
              <a:t>He has given assurance of this to all by raising Him from the dead</a:t>
            </a:r>
            <a:r>
              <a:rPr lang="en-US" dirty="0" smtClean="0"/>
              <a:t>.”</a:t>
            </a:r>
          </a:p>
          <a:p>
            <a:pPr marL="174708" indent="-174708">
              <a:buFont typeface="Arial" panose="020B0604020202020204" pitchFamily="34" charset="0"/>
              <a:buChar char="•"/>
            </a:pPr>
            <a:r>
              <a:rPr lang="en-US" dirty="0"/>
              <a:t>It is “chronological snobbery” (C.S. Lewis) to dismiss out of hand the accounts of men in the past describing their interactions with God.</a:t>
            </a:r>
          </a:p>
        </p:txBody>
      </p:sp>
      <p:sp>
        <p:nvSpPr>
          <p:cNvPr id="4" name="Slide Number Placeholder 3"/>
          <p:cNvSpPr>
            <a:spLocks noGrp="1"/>
          </p:cNvSpPr>
          <p:nvPr>
            <p:ph type="sldNum" sz="quarter" idx="10"/>
          </p:nvPr>
        </p:nvSpPr>
        <p:spPr/>
        <p:txBody>
          <a:bodyPr/>
          <a:lstStyle/>
          <a:p>
            <a:fld id="{306AB216-C89E-430D-B6D9-2C31B93407A0}" type="slidenum">
              <a:rPr lang="en-US" smtClean="0"/>
              <a:t>10</a:t>
            </a:fld>
            <a:endParaRPr lang="en-US"/>
          </a:p>
        </p:txBody>
      </p:sp>
    </p:spTree>
    <p:extLst>
      <p:ext uri="{BB962C8B-B14F-4D97-AF65-F5344CB8AC3E}">
        <p14:creationId xmlns:p14="http://schemas.microsoft.com/office/powerpoint/2010/main" val="290713259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608" y="4298951"/>
            <a:ext cx="6437376" cy="4753610"/>
          </a:xfrm>
        </p:spPr>
        <p:txBody>
          <a:bodyPr/>
          <a:lstStyle/>
          <a:p>
            <a:pPr marL="0" indent="0">
              <a:buFont typeface="Arial" panose="020B0604020202020204" pitchFamily="34" charset="0"/>
              <a:buNone/>
            </a:pPr>
            <a:r>
              <a:rPr lang="en-US" sz="2800" i="0" baseline="0" dirty="0" smtClean="0"/>
              <a:t>Example:  </a:t>
            </a:r>
            <a:r>
              <a:rPr lang="en-US" sz="2800" i="0" baseline="0" dirty="0" err="1" smtClean="0"/>
              <a:t>Marslist</a:t>
            </a:r>
            <a:r>
              <a:rPr lang="en-US" sz="2800" i="0" baseline="0" dirty="0" smtClean="0"/>
              <a:t> discussion groups…. (Same time, supposedly from same theological background, yet some extremely obvious and widely divergent views on the topics of redemption, authority, etc.</a:t>
            </a:r>
          </a:p>
          <a:p>
            <a:pPr marL="0" indent="0">
              <a:buFont typeface="Arial" panose="020B0604020202020204" pitchFamily="34" charset="0"/>
              <a:buNone/>
            </a:pPr>
            <a:endParaRPr lang="en-US" sz="2800" i="0" baseline="0" dirty="0" smtClean="0"/>
          </a:p>
          <a:p>
            <a:pPr marL="0" indent="0">
              <a:buFont typeface="Arial" panose="020B0604020202020204" pitchFamily="34" charset="0"/>
              <a:buNone/>
            </a:pPr>
            <a:r>
              <a:rPr lang="en-US" sz="2800" i="0" baseline="0" dirty="0" smtClean="0"/>
              <a:t>Read 2 Peter 1:20-21</a:t>
            </a:r>
          </a:p>
        </p:txBody>
      </p:sp>
      <p:sp>
        <p:nvSpPr>
          <p:cNvPr id="4" name="Slide Number Placeholder 3"/>
          <p:cNvSpPr>
            <a:spLocks noGrp="1"/>
          </p:cNvSpPr>
          <p:nvPr>
            <p:ph type="sldNum" sz="quarter" idx="10"/>
          </p:nvPr>
        </p:nvSpPr>
        <p:spPr/>
        <p:txBody>
          <a:bodyPr/>
          <a:lstStyle/>
          <a:p>
            <a:fld id="{306AB216-C89E-430D-B6D9-2C31B93407A0}" type="slidenum">
              <a:rPr lang="en-US" smtClean="0"/>
              <a:t>100</a:t>
            </a:fld>
            <a:endParaRPr lang="en-US"/>
          </a:p>
        </p:txBody>
      </p:sp>
    </p:spTree>
    <p:extLst>
      <p:ext uri="{BB962C8B-B14F-4D97-AF65-F5344CB8AC3E}">
        <p14:creationId xmlns:p14="http://schemas.microsoft.com/office/powerpoint/2010/main" val="886706078"/>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AB216-C89E-430D-B6D9-2C31B93407A0}" type="slidenum">
              <a:rPr lang="en-US" smtClean="0"/>
              <a:t>101</a:t>
            </a:fld>
            <a:endParaRPr lang="en-US"/>
          </a:p>
        </p:txBody>
      </p:sp>
    </p:spTree>
    <p:extLst>
      <p:ext uri="{BB962C8B-B14F-4D97-AF65-F5344CB8AC3E}">
        <p14:creationId xmlns:p14="http://schemas.microsoft.com/office/powerpoint/2010/main" val="3647596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Purpose of this material is to allow us to give a defense of our faith to the skeptic</a:t>
            </a:r>
          </a:p>
          <a:p>
            <a:pPr marL="640594" lvl="1" indent="-174708">
              <a:buFont typeface="Arial" panose="020B0604020202020204" pitchFamily="34" charset="0"/>
              <a:buChar char="•"/>
            </a:pPr>
            <a:r>
              <a:rPr lang="en-US" dirty="0" smtClean="0"/>
              <a:t>Other purpose: Will strengthen</a:t>
            </a:r>
            <a:r>
              <a:rPr lang="en-US" baseline="0" dirty="0" smtClean="0"/>
              <a:t> our faith</a:t>
            </a:r>
          </a:p>
          <a:p>
            <a:pPr marL="640594" lvl="1" indent="-174708">
              <a:buFont typeface="Arial" panose="020B0604020202020204" pitchFamily="34" charset="0"/>
              <a:buChar char="•"/>
            </a:pPr>
            <a:r>
              <a:rPr lang="en-US" baseline="0" dirty="0" smtClean="0"/>
              <a:t>By its nature, can’t be exhaustive, but I believe it will be representative</a:t>
            </a:r>
          </a:p>
          <a:p>
            <a:pPr marL="640594" lvl="1"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1" baseline="0" dirty="0" smtClean="0"/>
              <a:t>Note:  </a:t>
            </a:r>
            <a:r>
              <a:rPr lang="en-US" baseline="0" dirty="0" smtClean="0"/>
              <a:t>Some of the things we will discuss will hold more merit to the believer than the unbeliever (faith strengthening).  Overall, the material, I believe, will be able to convince the open minded individual.</a:t>
            </a:r>
          </a:p>
          <a:p>
            <a:pPr marL="640594" lvl="1" indent="-174708">
              <a:buFont typeface="Arial" panose="020B0604020202020204" pitchFamily="34" charset="0"/>
              <a:buChar char="•"/>
            </a:pPr>
            <a:endParaRPr lang="en-US" baseline="0" dirty="0" smtClean="0"/>
          </a:p>
          <a:p>
            <a:r>
              <a:rPr lang="en-US" b="1" dirty="0" smtClean="0"/>
              <a:t>(Jude 3-4), </a:t>
            </a:r>
            <a:r>
              <a:rPr lang="en-US" i="1" dirty="0" smtClean="0"/>
              <a:t>Beloved, while I was very diligent to write to you concerning our common salvation, I found it necessary to write to you exhorting you to contend earnestly for the faith which was once for all delivered to the saints. </a:t>
            </a:r>
            <a:r>
              <a:rPr lang="en-US" i="1" baseline="30000" dirty="0" smtClean="0"/>
              <a:t>4 </a:t>
            </a:r>
            <a:r>
              <a:rPr lang="en-US" i="1" dirty="0" smtClean="0"/>
              <a:t>For certain men have crept in unnoticed, who long ago were marked out for this condemnation, ungodly men, who turn the grace of our God into lewdness and deny the only Lord God</a:t>
            </a:r>
            <a:r>
              <a:rPr lang="en-US" i="1" baseline="30000" dirty="0" smtClean="0"/>
              <a:t>[</a:t>
            </a:r>
            <a:r>
              <a:rPr lang="en-US" i="1" baseline="30000" dirty="0" smtClean="0">
                <a:hlinkClick r:id="rId3" tooltip="See footnote b"/>
              </a:rPr>
              <a:t>b</a:t>
            </a:r>
            <a:r>
              <a:rPr lang="en-US" i="1" baseline="30000" dirty="0" smtClean="0"/>
              <a:t>]</a:t>
            </a:r>
            <a:r>
              <a:rPr lang="en-US" i="1" dirty="0" smtClean="0"/>
              <a:t> and our Lord Jesus Christ.</a:t>
            </a:r>
            <a:endParaRPr lang="en-US" i="1" dirty="0"/>
          </a:p>
        </p:txBody>
      </p:sp>
      <p:sp>
        <p:nvSpPr>
          <p:cNvPr id="4" name="Slide Number Placeholder 3"/>
          <p:cNvSpPr>
            <a:spLocks noGrp="1"/>
          </p:cNvSpPr>
          <p:nvPr>
            <p:ph type="sldNum" sz="quarter" idx="10"/>
          </p:nvPr>
        </p:nvSpPr>
        <p:spPr/>
        <p:txBody>
          <a:bodyPr/>
          <a:lstStyle/>
          <a:p>
            <a:fld id="{306AB216-C89E-430D-B6D9-2C31B93407A0}" type="slidenum">
              <a:rPr lang="en-US" smtClean="0"/>
              <a:t>11</a:t>
            </a:fld>
            <a:endParaRPr lang="en-US"/>
          </a:p>
        </p:txBody>
      </p:sp>
    </p:spTree>
    <p:extLst>
      <p:ext uri="{BB962C8B-B14F-4D97-AF65-F5344CB8AC3E}">
        <p14:creationId xmlns:p14="http://schemas.microsoft.com/office/powerpoint/2010/main" val="585355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Acts 22:1 </a:t>
            </a:r>
            <a:r>
              <a:rPr lang="en-US" dirty="0" smtClean="0"/>
              <a:t>(Defense of himself after arrest in Jerusalem.  Speaking</a:t>
            </a:r>
            <a:r>
              <a:rPr lang="en-US" baseline="0" dirty="0" smtClean="0"/>
              <a:t> to a mob of fellow Jews)</a:t>
            </a:r>
          </a:p>
          <a:p>
            <a:r>
              <a:rPr lang="en-US" b="1" baseline="0" dirty="0" smtClean="0"/>
              <a:t>1 Corinthians 9:3-5 </a:t>
            </a:r>
            <a:r>
              <a:rPr lang="en-US" baseline="0" dirty="0" smtClean="0"/>
              <a:t>(Defense of himself as an apostle and worthy of material support in his work)</a:t>
            </a:r>
          </a:p>
          <a:p>
            <a:endParaRPr lang="en-US" baseline="0" dirty="0" smtClean="0"/>
          </a:p>
          <a:p>
            <a:r>
              <a:rPr lang="en-US" b="1" baseline="0" dirty="0" smtClean="0"/>
              <a:t>Romans 1:20, </a:t>
            </a:r>
            <a:r>
              <a:rPr lang="en-US" i="1" baseline="0" dirty="0" smtClean="0"/>
              <a:t>“</a:t>
            </a:r>
            <a:r>
              <a:rPr lang="en-US" i="1" baseline="30000" dirty="0" smtClean="0"/>
              <a:t> </a:t>
            </a:r>
            <a:r>
              <a:rPr lang="en-US" i="1" dirty="0" smtClean="0"/>
              <a:t>For since the creation of the world His invisible attributes are clearly seen, being understood by the things that are made, even His eternal power and Godhead, so that they are without excuse.” </a:t>
            </a:r>
            <a:r>
              <a:rPr lang="en-US" dirty="0" smtClean="0"/>
              <a:t>(The</a:t>
            </a:r>
            <a:r>
              <a:rPr lang="en-US" baseline="0" dirty="0" smtClean="0"/>
              <a:t> teleological argument we referred to earlier)</a:t>
            </a:r>
          </a:p>
          <a:p>
            <a:endParaRPr lang="en-US" b="1" baseline="0" dirty="0" smtClean="0"/>
          </a:p>
          <a:p>
            <a:r>
              <a:rPr lang="en-US" b="1" baseline="0" dirty="0" smtClean="0"/>
              <a:t>Acts 17:22-31 </a:t>
            </a:r>
            <a:r>
              <a:rPr lang="en-US" baseline="0" dirty="0" smtClean="0"/>
              <a:t>(Paul’s sermon on Mars Hill)</a:t>
            </a:r>
          </a:p>
          <a:p>
            <a:pPr marL="174708" indent="-174708">
              <a:buFont typeface="Arial" panose="020B0604020202020204" pitchFamily="34" charset="0"/>
              <a:buChar char="•"/>
            </a:pPr>
            <a:r>
              <a:rPr lang="en-US" baseline="0" dirty="0" smtClean="0"/>
              <a:t>Apologetic discourse, but to pagans, not atheists</a:t>
            </a:r>
          </a:p>
          <a:p>
            <a:pPr marL="174708" indent="-174708">
              <a:buFont typeface="Arial" panose="020B0604020202020204" pitchFamily="34" charset="0"/>
              <a:buChar char="•"/>
            </a:pPr>
            <a:r>
              <a:rPr lang="en-US" baseline="0" dirty="0" smtClean="0"/>
              <a:t>He was not trying to convince them of the concept of God, but that His God was the true One.</a:t>
            </a:r>
          </a:p>
          <a:p>
            <a:pPr marL="174708" indent="-174708">
              <a:buFont typeface="Arial" panose="020B0604020202020204" pitchFamily="34" charset="0"/>
              <a:buChar char="•"/>
            </a:pPr>
            <a:r>
              <a:rPr lang="en-US" baseline="0" dirty="0" smtClean="0"/>
              <a:t>Apologetics contains more than arguments to convince the scientific skeptic. Also the philosophical, or religious skeptic.</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306AB216-C89E-430D-B6D9-2C31B93407A0}" type="slidenum">
              <a:rPr lang="en-US" smtClean="0"/>
              <a:t>12</a:t>
            </a:fld>
            <a:endParaRPr lang="en-US"/>
          </a:p>
        </p:txBody>
      </p:sp>
    </p:spTree>
    <p:extLst>
      <p:ext uri="{BB962C8B-B14F-4D97-AF65-F5344CB8AC3E}">
        <p14:creationId xmlns:p14="http://schemas.microsoft.com/office/powerpoint/2010/main" val="27802988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(Luke 2:1-5) Luke carefully</a:t>
            </a:r>
            <a:r>
              <a:rPr lang="en-US" b="1" baseline="0" dirty="0" smtClean="0"/>
              <a:t> describes the circumstances surrounding Jesus’ birth</a:t>
            </a:r>
          </a:p>
          <a:p>
            <a:pPr marL="174708" indent="-174708">
              <a:buFont typeface="Arial" panose="020B0604020202020204" pitchFamily="34" charset="0"/>
              <a:buChar char="•"/>
            </a:pPr>
            <a:r>
              <a:rPr lang="en-US" baseline="0" dirty="0" smtClean="0"/>
              <a:t>The events, geography and names are verifiable</a:t>
            </a:r>
          </a:p>
          <a:p>
            <a:r>
              <a:rPr lang="en-US" b="1" baseline="0" dirty="0" smtClean="0"/>
              <a:t>(Luke 3:1-2) Luke does the same thing re: those in power when John the Baptist began ministry</a:t>
            </a:r>
          </a:p>
          <a:p>
            <a:endParaRPr lang="en-US" baseline="0" dirty="0" smtClean="0"/>
          </a:p>
          <a:p>
            <a:pPr marL="174708" indent="-174708">
              <a:buFont typeface="Arial" panose="020B0604020202020204" pitchFamily="34" charset="0"/>
              <a:buChar char="•"/>
            </a:pPr>
            <a:r>
              <a:rPr lang="en-US" b="1" baseline="0" dirty="0" smtClean="0"/>
              <a:t>To deny the faith has consequences!</a:t>
            </a:r>
          </a:p>
          <a:p>
            <a:r>
              <a:rPr lang="en-US" b="1" baseline="0" dirty="0" smtClean="0"/>
              <a:t>(John 8:24), </a:t>
            </a:r>
            <a:r>
              <a:rPr lang="en-US" i="1" baseline="0" dirty="0" smtClean="0"/>
              <a:t>“</a:t>
            </a:r>
            <a:r>
              <a:rPr lang="en-US" i="1" dirty="0" smtClean="0"/>
              <a:t>Therefore I said to you that you will die in your sins; for if you do not believe that I am He, you will die in your sins.”</a:t>
            </a:r>
          </a:p>
          <a:p>
            <a:pPr marL="640594" lvl="1" indent="-174708">
              <a:buFont typeface="Arial" panose="020B0604020202020204" pitchFamily="34" charset="0"/>
              <a:buChar char="•"/>
            </a:pPr>
            <a:r>
              <a:rPr lang="en-US" dirty="0" smtClean="0"/>
              <a:t>These</a:t>
            </a:r>
            <a:r>
              <a:rPr lang="en-US" baseline="0" dirty="0" smtClean="0"/>
              <a:t> words said by Jesus to unbelieving Jews as He revealed his eventual death.</a:t>
            </a:r>
          </a:p>
          <a:p>
            <a:pPr marL="640594" lvl="1" indent="-174708">
              <a:buFont typeface="Arial" panose="020B0604020202020204" pitchFamily="34" charset="0"/>
              <a:buChar char="•"/>
            </a:pPr>
            <a:endParaRPr lang="en-US" baseline="0" dirty="0" smtClean="0"/>
          </a:p>
          <a:p>
            <a:pPr marL="174708" indent="-174708">
              <a:buFont typeface="Arial" panose="020B0604020202020204" pitchFamily="34" charset="0"/>
              <a:buChar char="•"/>
            </a:pPr>
            <a:r>
              <a:rPr lang="en-US" baseline="0" dirty="0" smtClean="0"/>
              <a:t>The ultimate truth we will affirm, and prove to be tenable and reasonable.  The death, burial and resurrection of Jesus Christ</a:t>
            </a:r>
          </a:p>
          <a:p>
            <a:pPr marL="640594" lvl="1" indent="-174708">
              <a:buFont typeface="Arial" panose="020B0604020202020204" pitchFamily="34" charset="0"/>
              <a:buChar char="•"/>
            </a:pPr>
            <a:r>
              <a:rPr lang="en-US" b="1" baseline="0" dirty="0" smtClean="0"/>
              <a:t>(Acts 2:22-24) </a:t>
            </a:r>
            <a:r>
              <a:rPr lang="en-US" baseline="0" dirty="0" smtClean="0"/>
              <a:t>Peter’s affirmation of such on the day of Pentecost</a:t>
            </a:r>
          </a:p>
          <a:p>
            <a:pPr marL="640594" lvl="1" indent="-174708">
              <a:buFont typeface="Arial" panose="020B0604020202020204" pitchFamily="34" charset="0"/>
              <a:buChar char="•"/>
            </a:pPr>
            <a:r>
              <a:rPr lang="en-US" b="1" baseline="0" dirty="0" smtClean="0"/>
              <a:t>(Acts 26:24-26) </a:t>
            </a:r>
            <a:r>
              <a:rPr lang="en-US" baseline="0" dirty="0" smtClean="0"/>
              <a:t>Paul to Festus, </a:t>
            </a:r>
            <a:r>
              <a:rPr lang="en-US" i="1" baseline="0" dirty="0" smtClean="0"/>
              <a:t>“This thing was not done in a corner.” </a:t>
            </a:r>
            <a:r>
              <a:rPr lang="en-US" b="1" i="0" baseline="0" dirty="0" smtClean="0"/>
              <a:t>(Agrippa knew of resurrection)</a:t>
            </a:r>
            <a:endParaRPr lang="en-US" b="1" i="0" dirty="0"/>
          </a:p>
        </p:txBody>
      </p:sp>
      <p:sp>
        <p:nvSpPr>
          <p:cNvPr id="4" name="Slide Number Placeholder 3"/>
          <p:cNvSpPr>
            <a:spLocks noGrp="1"/>
          </p:cNvSpPr>
          <p:nvPr>
            <p:ph type="sldNum" sz="quarter" idx="10"/>
          </p:nvPr>
        </p:nvSpPr>
        <p:spPr/>
        <p:txBody>
          <a:bodyPr/>
          <a:lstStyle/>
          <a:p>
            <a:fld id="{306AB216-C89E-430D-B6D9-2C31B93407A0}" type="slidenum">
              <a:rPr lang="en-US" smtClean="0"/>
              <a:t>13</a:t>
            </a:fld>
            <a:endParaRPr lang="en-US"/>
          </a:p>
        </p:txBody>
      </p:sp>
    </p:spTree>
    <p:extLst>
      <p:ext uri="{BB962C8B-B14F-4D97-AF65-F5344CB8AC3E}">
        <p14:creationId xmlns:p14="http://schemas.microsoft.com/office/powerpoint/2010/main" val="2116215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AB216-C89E-430D-B6D9-2C31B93407A0}" type="slidenum">
              <a:rPr lang="en-US" smtClean="0"/>
              <a:t>14</a:t>
            </a:fld>
            <a:endParaRPr lang="en-US"/>
          </a:p>
        </p:txBody>
      </p:sp>
    </p:spTree>
    <p:extLst>
      <p:ext uri="{BB962C8B-B14F-4D97-AF65-F5344CB8AC3E}">
        <p14:creationId xmlns:p14="http://schemas.microsoft.com/office/powerpoint/2010/main" val="30565130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b="0" i="0" dirty="0" smtClean="0"/>
              <a:t>My purpose in this is to help</a:t>
            </a:r>
            <a:r>
              <a:rPr lang="en-US" b="0" i="0" baseline="0" dirty="0" smtClean="0"/>
              <a:t> get an idea of how to further develop the series.  Is there any area of Christian evidences where you feel yourself inadequate?  As we have indicated (page 4) areas we will cover, is there anything not there you would like included?</a:t>
            </a:r>
          </a:p>
          <a:p>
            <a:pPr marL="228600" indent="-228600">
              <a:buFont typeface="+mj-lt"/>
              <a:buAutoNum type="arabicPeriod"/>
            </a:pPr>
            <a:r>
              <a:rPr lang="en-US" b="0" i="0" baseline="0" dirty="0" smtClean="0"/>
              <a:t>Some possibilities: a) Denominational acrimony, based on contradictory teaching. (cf. John 17:20-21); b) Inclusion in scripture of demons, miracles, God’s direct intervention in the affairs of men.</a:t>
            </a:r>
          </a:p>
          <a:p>
            <a:pPr marL="228600" indent="-228600">
              <a:buFont typeface="+mj-lt"/>
              <a:buAutoNum type="arabicPeriod"/>
            </a:pPr>
            <a:r>
              <a:rPr lang="en-US" b="0" i="0" baseline="0" dirty="0" smtClean="0"/>
              <a:t>Yes, chicken soup for the soul, BUT (if not inspired) a BOOK OF LIES! (cf. 1 Corinthians 15:19).</a:t>
            </a:r>
          </a:p>
          <a:p>
            <a:pPr marL="228600" indent="-228600">
              <a:buFont typeface="+mj-lt"/>
              <a:buAutoNum type="arabicPeriod"/>
            </a:pPr>
            <a:r>
              <a:rPr lang="en-US" b="0" i="0" baseline="0" dirty="0" smtClean="0"/>
              <a:t>Reasonable? (cf. Hebrews 11:6, can’t please God w/out faith). Attainable? (cf. John 8:21, you shall know the truth).  Relevant? (Yes, if it is divine truth!)  Also, note that the character of man has not changed.</a:t>
            </a:r>
            <a:endParaRPr lang="en-US" b="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15</a:t>
            </a:fld>
            <a:endParaRPr lang="en-US"/>
          </a:p>
        </p:txBody>
      </p:sp>
    </p:spTree>
    <p:extLst>
      <p:ext uri="{BB962C8B-B14F-4D97-AF65-F5344CB8AC3E}">
        <p14:creationId xmlns:p14="http://schemas.microsoft.com/office/powerpoint/2010/main" val="19224236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AB216-C89E-430D-B6D9-2C31B93407A0}" type="slidenum">
              <a:rPr lang="en-US" smtClean="0"/>
              <a:t>16</a:t>
            </a:fld>
            <a:endParaRPr lang="en-US"/>
          </a:p>
        </p:txBody>
      </p:sp>
    </p:spTree>
    <p:extLst>
      <p:ext uri="{BB962C8B-B14F-4D97-AF65-F5344CB8AC3E}">
        <p14:creationId xmlns:p14="http://schemas.microsoft.com/office/powerpoint/2010/main" val="1650316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AB216-C89E-430D-B6D9-2C31B93407A0}" type="slidenum">
              <a:rPr lang="en-US" smtClean="0"/>
              <a:t>17</a:t>
            </a:fld>
            <a:endParaRPr lang="en-US"/>
          </a:p>
        </p:txBody>
      </p:sp>
    </p:spTree>
    <p:extLst>
      <p:ext uri="{BB962C8B-B14F-4D97-AF65-F5344CB8AC3E}">
        <p14:creationId xmlns:p14="http://schemas.microsoft.com/office/powerpoint/2010/main" val="17100914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Contrasted with Bill O’Reilly’s view of</a:t>
            </a:r>
            <a:r>
              <a:rPr lang="en-US" baseline="0" dirty="0" smtClean="0"/>
              <a:t> inspiration:</a:t>
            </a:r>
          </a:p>
          <a:p>
            <a:pPr marL="628650" lvl="1" indent="-171450">
              <a:buFont typeface="Arial" panose="020B0604020202020204" pitchFamily="34" charset="0"/>
              <a:buChar char="•"/>
            </a:pPr>
            <a:r>
              <a:rPr lang="en-US" baseline="0" dirty="0" smtClean="0"/>
              <a:t>On his show, was asked where his impetus for the books he wrote came from…</a:t>
            </a:r>
          </a:p>
          <a:p>
            <a:pPr marL="628650" lvl="1" indent="-171450">
              <a:buFont typeface="Arial" panose="020B0604020202020204" pitchFamily="34" charset="0"/>
              <a:buChar char="•"/>
            </a:pPr>
            <a:r>
              <a:rPr lang="en-US" baseline="0" dirty="0" smtClean="0"/>
              <a:t>Claimed he was inspired to write them by the Holy Spirit (because he was a Christian)</a:t>
            </a:r>
          </a:p>
          <a:p>
            <a:pPr marL="628650" lvl="1" indent="-171450">
              <a:buFont typeface="Arial" panose="020B0604020202020204" pitchFamily="34" charset="0"/>
              <a:buChar char="•"/>
            </a:pPr>
            <a:r>
              <a:rPr lang="en-US" baseline="0" dirty="0" smtClean="0"/>
              <a:t>Shows no concept of actual inspiration!</a:t>
            </a:r>
          </a:p>
          <a:p>
            <a:pPr marL="628650" lvl="1" indent="-171450">
              <a:buFont typeface="Arial" panose="020B0604020202020204" pitchFamily="34" charset="0"/>
              <a:buChar char="•"/>
            </a:pPr>
            <a:r>
              <a:rPr lang="en-US" b="1" baseline="0" dirty="0" smtClean="0"/>
              <a:t>NOT by Personal Will… Spoke as Moved by the Holy Spirit</a:t>
            </a:r>
          </a:p>
          <a:p>
            <a:pPr marL="0" lvl="0" indent="0">
              <a:buFont typeface="Arial" panose="020B0604020202020204" pitchFamily="34" charset="0"/>
              <a:buNone/>
            </a:pPr>
            <a:r>
              <a:rPr lang="en-US" b="1" baseline="0" dirty="0" smtClean="0"/>
              <a:t>Note:  </a:t>
            </a:r>
            <a:r>
              <a:rPr lang="en-US" b="0" baseline="0" dirty="0" smtClean="0"/>
              <a:t>To contend for anything other than verbal/plenary inspiration requires the willfulness of men.  It is not intended that Paul (for example) did not have a purpose in his writings, but only that WHAT he wrote was impelled by the Holy Spirit.  He wrote as he was moved to write.</a:t>
            </a:r>
            <a:endParaRPr lang="en-US" b="1" dirty="0"/>
          </a:p>
        </p:txBody>
      </p:sp>
      <p:sp>
        <p:nvSpPr>
          <p:cNvPr id="4" name="Slide Number Placeholder 3"/>
          <p:cNvSpPr>
            <a:spLocks noGrp="1"/>
          </p:cNvSpPr>
          <p:nvPr>
            <p:ph type="sldNum" sz="quarter" idx="10"/>
          </p:nvPr>
        </p:nvSpPr>
        <p:spPr/>
        <p:txBody>
          <a:bodyPr/>
          <a:lstStyle/>
          <a:p>
            <a:fld id="{306AB216-C89E-430D-B6D9-2C31B93407A0}" type="slidenum">
              <a:rPr lang="en-US" smtClean="0"/>
              <a:t>18</a:t>
            </a:fld>
            <a:endParaRPr lang="en-US"/>
          </a:p>
        </p:txBody>
      </p:sp>
    </p:spTree>
    <p:extLst>
      <p:ext uri="{BB962C8B-B14F-4D97-AF65-F5344CB8AC3E}">
        <p14:creationId xmlns:p14="http://schemas.microsoft.com/office/powerpoint/2010/main" val="22228469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AB216-C89E-430D-B6D9-2C31B93407A0}" type="slidenum">
              <a:rPr lang="en-US" smtClean="0"/>
              <a:t>19</a:t>
            </a:fld>
            <a:endParaRPr lang="en-US"/>
          </a:p>
        </p:txBody>
      </p:sp>
    </p:spTree>
    <p:extLst>
      <p:ext uri="{BB962C8B-B14F-4D97-AF65-F5344CB8AC3E}">
        <p14:creationId xmlns:p14="http://schemas.microsoft.com/office/powerpoint/2010/main" val="3462012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Under “Topics to be covered”</a:t>
            </a:r>
          </a:p>
          <a:p>
            <a:endParaRPr lang="en-US" baseline="0" dirty="0" smtClean="0"/>
          </a:p>
          <a:p>
            <a:pPr marL="174708" indent="-174708">
              <a:buFont typeface="Arial" panose="020B0604020202020204" pitchFamily="34" charset="0"/>
              <a:buChar char="•"/>
            </a:pPr>
            <a:r>
              <a:rPr lang="en-US" baseline="0" dirty="0" smtClean="0"/>
              <a:t>Probably 6 different books.  (More will be known later)</a:t>
            </a:r>
          </a:p>
          <a:p>
            <a:pPr marL="640594" lvl="1" indent="-174708">
              <a:buFont typeface="Arial" panose="020B0604020202020204" pitchFamily="34" charset="0"/>
              <a:buChar char="•"/>
            </a:pPr>
            <a:r>
              <a:rPr lang="en-US" baseline="0" dirty="0" smtClean="0"/>
              <a:t>Inspiration of the Bible</a:t>
            </a:r>
          </a:p>
          <a:p>
            <a:pPr marL="640594" lvl="1" indent="-174708">
              <a:buFont typeface="Arial" panose="020B0604020202020204" pitchFamily="34" charset="0"/>
              <a:buChar char="•"/>
            </a:pPr>
            <a:r>
              <a:rPr lang="en-US" baseline="0" dirty="0" smtClean="0"/>
              <a:t>The Existence of God and the Deity of Jesus Christ</a:t>
            </a:r>
          </a:p>
          <a:p>
            <a:pPr marL="640594" lvl="1" indent="-174708">
              <a:buFont typeface="Arial" panose="020B0604020202020204" pitchFamily="34" charset="0"/>
              <a:buChar char="•"/>
            </a:pPr>
            <a:r>
              <a:rPr lang="en-US" baseline="0" dirty="0" smtClean="0"/>
              <a:t>Creation/Evolution</a:t>
            </a:r>
          </a:p>
          <a:p>
            <a:pPr marL="640594" lvl="1" indent="-174708">
              <a:buFont typeface="Arial" panose="020B0604020202020204" pitchFamily="34" charset="0"/>
              <a:buChar char="•"/>
            </a:pPr>
            <a:r>
              <a:rPr lang="en-US" baseline="0" dirty="0" smtClean="0"/>
              <a:t>How We Got the Bible (Textual Criticism)</a:t>
            </a:r>
          </a:p>
          <a:p>
            <a:pPr marL="640594" lvl="1" indent="-174708">
              <a:buFont typeface="Arial" panose="020B0604020202020204" pitchFamily="34" charset="0"/>
              <a:buChar char="•"/>
            </a:pPr>
            <a:r>
              <a:rPr lang="en-US" baseline="0" dirty="0" smtClean="0"/>
              <a:t>Contrast of Christianity with other world religions</a:t>
            </a:r>
          </a:p>
          <a:p>
            <a:pPr marL="640594" lvl="1" indent="-174708">
              <a:buFont typeface="Arial" panose="020B0604020202020204" pitchFamily="34" charset="0"/>
              <a:buChar char="•"/>
            </a:pPr>
            <a:r>
              <a:rPr lang="en-US" baseline="0" dirty="0" smtClean="0"/>
              <a:t>Alleged </a:t>
            </a:r>
            <a:r>
              <a:rPr lang="en-US" baseline="0" dirty="0" err="1" smtClean="0"/>
              <a:t>Discrepencies</a:t>
            </a:r>
            <a:r>
              <a:rPr lang="en-US" baseline="0" dirty="0" smtClean="0"/>
              <a:t> (Skeptics Arguments)</a:t>
            </a:r>
            <a:endParaRPr lang="en-US" dirty="0"/>
          </a:p>
        </p:txBody>
      </p:sp>
      <p:sp>
        <p:nvSpPr>
          <p:cNvPr id="4" name="Slide Number Placeholder 3"/>
          <p:cNvSpPr>
            <a:spLocks noGrp="1"/>
          </p:cNvSpPr>
          <p:nvPr>
            <p:ph type="sldNum" sz="quarter" idx="10"/>
          </p:nvPr>
        </p:nvSpPr>
        <p:spPr/>
        <p:txBody>
          <a:bodyPr/>
          <a:lstStyle/>
          <a:p>
            <a:fld id="{306AB216-C89E-430D-B6D9-2C31B93407A0}" type="slidenum">
              <a:rPr lang="en-US" smtClean="0"/>
              <a:t>2</a:t>
            </a:fld>
            <a:endParaRPr lang="en-US"/>
          </a:p>
        </p:txBody>
      </p:sp>
    </p:spTree>
    <p:extLst>
      <p:ext uri="{BB962C8B-B14F-4D97-AF65-F5344CB8AC3E}">
        <p14:creationId xmlns:p14="http://schemas.microsoft.com/office/powerpoint/2010/main" val="15020160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Holy Spirit</a:t>
            </a:r>
            <a:r>
              <a:rPr lang="en-US" baseline="0" dirty="0" smtClean="0"/>
              <a:t> inspiration following Christ’s death is how “all truth” comes to us…</a:t>
            </a:r>
          </a:p>
          <a:p>
            <a:pPr marL="628650" lvl="1" indent="-171450">
              <a:buFont typeface="Arial" panose="020B0604020202020204" pitchFamily="34" charset="0"/>
              <a:buChar char="•"/>
            </a:pPr>
            <a:r>
              <a:rPr lang="en-US" baseline="0" dirty="0" smtClean="0"/>
              <a:t>Faith once for all delivered (Jude 3)</a:t>
            </a:r>
          </a:p>
          <a:p>
            <a:pPr marL="628650" lvl="1" indent="-171450">
              <a:buFont typeface="Arial" panose="020B0604020202020204" pitchFamily="34" charset="0"/>
              <a:buChar char="•"/>
            </a:pPr>
            <a:r>
              <a:rPr lang="en-US" baseline="0" dirty="0" smtClean="0"/>
              <a:t>Perfect law of liberty (James 1:25)</a:t>
            </a:r>
          </a:p>
          <a:p>
            <a:pPr marL="0" lvl="0" indent="0">
              <a:buFont typeface="Arial" panose="020B0604020202020204" pitchFamily="34" charset="0"/>
              <a:buNone/>
            </a:pPr>
            <a:r>
              <a:rPr lang="en-US" baseline="0" dirty="0" smtClean="0"/>
              <a:t>Note:  Another passage that indicates verbal, plenary inspiration. </a:t>
            </a:r>
            <a:r>
              <a:rPr lang="en-US" b="1" baseline="0" dirty="0" smtClean="0"/>
              <a:t> (Guide, speak, tell, and not by own authority).</a:t>
            </a:r>
            <a:endParaRPr lang="en-US" b="0" dirty="0"/>
          </a:p>
        </p:txBody>
      </p:sp>
      <p:sp>
        <p:nvSpPr>
          <p:cNvPr id="4" name="Slide Number Placeholder 3"/>
          <p:cNvSpPr>
            <a:spLocks noGrp="1"/>
          </p:cNvSpPr>
          <p:nvPr>
            <p:ph type="sldNum" sz="quarter" idx="10"/>
          </p:nvPr>
        </p:nvSpPr>
        <p:spPr/>
        <p:txBody>
          <a:bodyPr/>
          <a:lstStyle/>
          <a:p>
            <a:fld id="{306AB216-C89E-430D-B6D9-2C31B93407A0}" type="slidenum">
              <a:rPr lang="en-US" smtClean="0"/>
              <a:t>20</a:t>
            </a:fld>
            <a:endParaRPr lang="en-US"/>
          </a:p>
        </p:txBody>
      </p:sp>
    </p:spTree>
    <p:extLst>
      <p:ext uri="{BB962C8B-B14F-4D97-AF65-F5344CB8AC3E}">
        <p14:creationId xmlns:p14="http://schemas.microsoft.com/office/powerpoint/2010/main" val="601711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a:t>
            </a:r>
            <a:r>
              <a:rPr lang="en-US" baseline="0" dirty="0" smtClean="0"/>
              <a:t> “jot” or one “tittle”</a:t>
            </a:r>
          </a:p>
          <a:p>
            <a:pPr marL="628650" lvl="1" indent="-171450">
              <a:buFont typeface="Arial" panose="020B0604020202020204" pitchFamily="34" charset="0"/>
              <a:buChar char="•"/>
            </a:pPr>
            <a:r>
              <a:rPr lang="en-US" b="0" baseline="0" dirty="0" smtClean="0"/>
              <a:t>Jot – Greek word (iota), the closest approximation to the 10</a:t>
            </a:r>
            <a:r>
              <a:rPr lang="en-US" b="0" baseline="30000" dirty="0" smtClean="0"/>
              <a:t>th</a:t>
            </a:r>
            <a:r>
              <a:rPr lang="en-US" b="0" baseline="0" dirty="0" smtClean="0"/>
              <a:t> Hebrew letter in the Hebrew Alphabet, the </a:t>
            </a:r>
            <a:r>
              <a:rPr lang="en-US" b="0" baseline="0" dirty="0" err="1" smtClean="0"/>
              <a:t>Yodh</a:t>
            </a:r>
            <a:r>
              <a:rPr lang="en-US" b="0" baseline="0" dirty="0" smtClean="0"/>
              <a:t>.  The smallest letter.</a:t>
            </a:r>
          </a:p>
          <a:p>
            <a:pPr marL="628650" lvl="1" indent="-171450">
              <a:buFont typeface="Arial" panose="020B0604020202020204" pitchFamily="34" charset="0"/>
              <a:buChar char="•"/>
            </a:pPr>
            <a:r>
              <a:rPr lang="en-US" b="0" baseline="0" dirty="0" smtClean="0"/>
              <a:t>Tittle - </a:t>
            </a:r>
            <a:r>
              <a:rPr lang="en-US" dirty="0" smtClean="0"/>
              <a:t>the little lines or projections by which the Hebrew letters differ from each other.</a:t>
            </a:r>
          </a:p>
          <a:p>
            <a:pPr marL="171450" lvl="0" indent="-171450">
              <a:buFont typeface="Arial" panose="020B0604020202020204" pitchFamily="34" charset="0"/>
              <a:buChar char="•"/>
            </a:pPr>
            <a:r>
              <a:rPr lang="en-US" b="1" baseline="0" dirty="0" smtClean="0"/>
              <a:t>Our Equivalents:</a:t>
            </a:r>
          </a:p>
          <a:p>
            <a:pPr marL="628650" lvl="1" indent="-171450">
              <a:buFont typeface="Arial" panose="020B0604020202020204" pitchFamily="34" charset="0"/>
              <a:buChar char="•"/>
            </a:pPr>
            <a:r>
              <a:rPr lang="en-US" b="0" baseline="0" dirty="0" smtClean="0"/>
              <a:t>Dot every “</a:t>
            </a:r>
            <a:r>
              <a:rPr lang="en-US" b="0" baseline="0" dirty="0" err="1" smtClean="0"/>
              <a:t>i</a:t>
            </a:r>
            <a:r>
              <a:rPr lang="en-US" b="0" baseline="0" dirty="0" smtClean="0"/>
              <a:t>”</a:t>
            </a:r>
          </a:p>
          <a:p>
            <a:pPr marL="628650" lvl="1" indent="-171450">
              <a:buFont typeface="Arial" panose="020B0604020202020204" pitchFamily="34" charset="0"/>
              <a:buChar char="•"/>
            </a:pPr>
            <a:r>
              <a:rPr lang="en-US" b="0" baseline="0" dirty="0" smtClean="0"/>
              <a:t>Cross every “t”</a:t>
            </a:r>
          </a:p>
          <a:p>
            <a:pPr marL="628650" lvl="1" indent="-171450">
              <a:buFont typeface="Arial" panose="020B0604020202020204" pitchFamily="34" charset="0"/>
              <a:buChar char="•"/>
            </a:pPr>
            <a:r>
              <a:rPr lang="en-US" b="0" baseline="0" dirty="0" smtClean="0"/>
              <a:t>Every iota of information</a:t>
            </a:r>
          </a:p>
        </p:txBody>
      </p:sp>
      <p:sp>
        <p:nvSpPr>
          <p:cNvPr id="4" name="Slide Number Placeholder 3"/>
          <p:cNvSpPr>
            <a:spLocks noGrp="1"/>
          </p:cNvSpPr>
          <p:nvPr>
            <p:ph type="sldNum" sz="quarter" idx="10"/>
          </p:nvPr>
        </p:nvSpPr>
        <p:spPr/>
        <p:txBody>
          <a:bodyPr/>
          <a:lstStyle/>
          <a:p>
            <a:fld id="{306AB216-C89E-430D-B6D9-2C31B93407A0}" type="slidenum">
              <a:rPr lang="en-US" smtClean="0"/>
              <a:t>21</a:t>
            </a:fld>
            <a:endParaRPr lang="en-US"/>
          </a:p>
        </p:txBody>
      </p:sp>
    </p:spTree>
    <p:extLst>
      <p:ext uri="{BB962C8B-B14F-4D97-AF65-F5344CB8AC3E}">
        <p14:creationId xmlns:p14="http://schemas.microsoft.com/office/powerpoint/2010/main" val="3284242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b="0" dirty="0"/>
          </a:p>
        </p:txBody>
      </p:sp>
      <p:sp>
        <p:nvSpPr>
          <p:cNvPr id="4" name="Slide Number Placeholder 3"/>
          <p:cNvSpPr>
            <a:spLocks noGrp="1"/>
          </p:cNvSpPr>
          <p:nvPr>
            <p:ph type="sldNum" sz="quarter" idx="10"/>
          </p:nvPr>
        </p:nvSpPr>
        <p:spPr/>
        <p:txBody>
          <a:bodyPr/>
          <a:lstStyle/>
          <a:p>
            <a:fld id="{306AB216-C89E-430D-B6D9-2C31B93407A0}" type="slidenum">
              <a:rPr lang="en-US" smtClean="0"/>
              <a:t>22</a:t>
            </a:fld>
            <a:endParaRPr lang="en-US"/>
          </a:p>
        </p:txBody>
      </p:sp>
    </p:spTree>
    <p:extLst>
      <p:ext uri="{BB962C8B-B14F-4D97-AF65-F5344CB8AC3E}">
        <p14:creationId xmlns:p14="http://schemas.microsoft.com/office/powerpoint/2010/main" val="25015168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Paul’s writings</a:t>
            </a:r>
            <a:r>
              <a:rPr lang="en-US" baseline="0" dirty="0" smtClean="0"/>
              <a:t> authoritative.  They are scripture.</a:t>
            </a:r>
          </a:p>
          <a:p>
            <a:pPr marL="628650" lvl="1" indent="-171450">
              <a:buFont typeface="Arial" panose="020B0604020202020204" pitchFamily="34" charset="0"/>
              <a:buChar char="•"/>
            </a:pPr>
            <a:r>
              <a:rPr lang="en-US" baseline="0" dirty="0" smtClean="0"/>
              <a:t>Later, we will be discussing the canon, and How We Got the Bible</a:t>
            </a:r>
          </a:p>
          <a:p>
            <a:pPr marL="628650" lvl="1" indent="-171450">
              <a:buFont typeface="Arial" panose="020B0604020202020204" pitchFamily="34" charset="0"/>
              <a:buChar char="•"/>
            </a:pPr>
            <a:r>
              <a:rPr lang="en-US" baseline="0" dirty="0" smtClean="0"/>
              <a:t>That which is truly scripture, is inspired of God!</a:t>
            </a:r>
            <a:endParaRPr lang="en-US" dirty="0"/>
          </a:p>
        </p:txBody>
      </p:sp>
      <p:sp>
        <p:nvSpPr>
          <p:cNvPr id="4" name="Slide Number Placeholder 3"/>
          <p:cNvSpPr>
            <a:spLocks noGrp="1"/>
          </p:cNvSpPr>
          <p:nvPr>
            <p:ph type="sldNum" sz="quarter" idx="10"/>
          </p:nvPr>
        </p:nvSpPr>
        <p:spPr/>
        <p:txBody>
          <a:bodyPr/>
          <a:lstStyle/>
          <a:p>
            <a:fld id="{306AB216-C89E-430D-B6D9-2C31B93407A0}" type="slidenum">
              <a:rPr lang="en-US" smtClean="0"/>
              <a:t>23</a:t>
            </a:fld>
            <a:endParaRPr lang="en-US"/>
          </a:p>
        </p:txBody>
      </p:sp>
    </p:spTree>
    <p:extLst>
      <p:ext uri="{BB962C8B-B14F-4D97-AF65-F5344CB8AC3E}">
        <p14:creationId xmlns:p14="http://schemas.microsoft.com/office/powerpoint/2010/main" val="1467930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6AB216-C89E-430D-B6D9-2C31B93407A0}" type="slidenum">
              <a:rPr lang="en-US" smtClean="0"/>
              <a:t>24</a:t>
            </a:fld>
            <a:endParaRPr lang="en-US"/>
          </a:p>
        </p:txBody>
      </p:sp>
    </p:spTree>
    <p:extLst>
      <p:ext uri="{BB962C8B-B14F-4D97-AF65-F5344CB8AC3E}">
        <p14:creationId xmlns:p14="http://schemas.microsoft.com/office/powerpoint/2010/main" val="29035397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US" b="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25</a:t>
            </a:fld>
            <a:endParaRPr lang="en-US"/>
          </a:p>
        </p:txBody>
      </p:sp>
    </p:spTree>
    <p:extLst>
      <p:ext uri="{BB962C8B-B14F-4D97-AF65-F5344CB8AC3E}">
        <p14:creationId xmlns:p14="http://schemas.microsoft.com/office/powerpoint/2010/main" val="4947638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p>
          <a:p>
            <a:pPr marL="685800" lvl="1" indent="-228600">
              <a:buFont typeface="+mj-lt"/>
              <a:buAutoNum type="arabicPeriod"/>
            </a:pPr>
            <a:r>
              <a:rPr lang="en-US" dirty="0" smtClean="0"/>
              <a:t>Secular</a:t>
            </a:r>
            <a:r>
              <a:rPr lang="en-US" baseline="0" dirty="0" smtClean="0"/>
              <a:t> history &amp; archaeology is not able to verify EVERY Bible detail.</a:t>
            </a:r>
          </a:p>
          <a:p>
            <a:pPr marL="685800" lvl="1" indent="-228600">
              <a:buFont typeface="+mj-lt"/>
              <a:buAutoNum type="arabicPeriod"/>
            </a:pPr>
            <a:r>
              <a:rPr lang="en-US" baseline="0" dirty="0" smtClean="0"/>
              <a:t>Lack of evidence should not be construed as a contradiction of what the Bible reveals.</a:t>
            </a:r>
          </a:p>
          <a:p>
            <a:pPr marL="685800" lvl="1" indent="-228600">
              <a:buFont typeface="+mj-lt"/>
              <a:buAutoNum type="arabicPeriod"/>
            </a:pPr>
            <a:r>
              <a:rPr lang="en-US" baseline="0" dirty="0" smtClean="0"/>
              <a:t>An INTERPRETATION of historical or archaeological data does not equate to evidence…</a:t>
            </a:r>
          </a:p>
          <a:p>
            <a:pPr marL="685800" lvl="1" indent="-228600">
              <a:buFont typeface="+mj-lt"/>
              <a:buAutoNum type="arabicPeriod"/>
            </a:pPr>
            <a:endParaRPr lang="en-US" baseline="0" dirty="0" smtClean="0"/>
          </a:p>
          <a:p>
            <a:pPr marL="0" lvl="0" indent="0">
              <a:buFont typeface="Arial" panose="020B0604020202020204" pitchFamily="34" charset="0"/>
              <a:buNone/>
            </a:pPr>
            <a:r>
              <a:rPr lang="en-US" baseline="0" dirty="0" smtClean="0"/>
              <a:t>For Number 3, use the example of the old Egyptian parchment, recently discovered.</a:t>
            </a:r>
            <a:endParaRPr lang="en-US" dirty="0"/>
          </a:p>
        </p:txBody>
      </p:sp>
      <p:sp>
        <p:nvSpPr>
          <p:cNvPr id="4" name="Slide Number Placeholder 3"/>
          <p:cNvSpPr>
            <a:spLocks noGrp="1"/>
          </p:cNvSpPr>
          <p:nvPr>
            <p:ph type="sldNum" sz="quarter" idx="10"/>
          </p:nvPr>
        </p:nvSpPr>
        <p:spPr/>
        <p:txBody>
          <a:bodyPr/>
          <a:lstStyle/>
          <a:p>
            <a:fld id="{306AB216-C89E-430D-B6D9-2C31B93407A0}" type="slidenum">
              <a:rPr lang="en-US" smtClean="0"/>
              <a:t>26</a:t>
            </a:fld>
            <a:endParaRPr lang="en-US"/>
          </a:p>
        </p:txBody>
      </p:sp>
    </p:spTree>
    <p:extLst>
      <p:ext uri="{BB962C8B-B14F-4D97-AF65-F5344CB8AC3E}">
        <p14:creationId xmlns:p14="http://schemas.microsoft.com/office/powerpoint/2010/main" val="2920763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Maybe,</a:t>
            </a:r>
            <a:r>
              <a:rPr lang="en-US" baseline="0" dirty="0" smtClean="0"/>
              <a:t> maybe not:</a:t>
            </a:r>
          </a:p>
          <a:p>
            <a:r>
              <a:rPr lang="en-US" baseline="0" dirty="0" smtClean="0"/>
              <a:t>KNOWN</a:t>
            </a:r>
          </a:p>
          <a:p>
            <a:pPr marL="628650" lvl="1" indent="-171450">
              <a:buFont typeface="Arial" panose="020B0604020202020204" pitchFamily="34" charset="0"/>
              <a:buChar char="•"/>
            </a:pPr>
            <a:r>
              <a:rPr lang="en-US" baseline="0" dirty="0" smtClean="0"/>
              <a:t>Relative age of the manuscript, which seems to refer to the Lord’s Supper</a:t>
            </a:r>
          </a:p>
          <a:p>
            <a:pPr marL="628650" lvl="1" indent="-171450">
              <a:buFont typeface="Arial" panose="020B0604020202020204" pitchFamily="34" charset="0"/>
              <a:buChar char="•"/>
            </a:pPr>
            <a:r>
              <a:rPr lang="en-US" baseline="0" dirty="0" smtClean="0"/>
              <a:t>On the other side of a receipt paid for a grain tax (almost unreadable)</a:t>
            </a:r>
          </a:p>
          <a:p>
            <a:pPr marL="628650" lvl="1" indent="-171450">
              <a:buFont typeface="Arial" panose="020B0604020202020204" pitchFamily="34" charset="0"/>
              <a:buChar char="•"/>
            </a:pPr>
            <a:r>
              <a:rPr lang="en-US" baseline="0" dirty="0" smtClean="0"/>
              <a:t>Folded (the religious sentiment has text that is more well preserved (on inside)</a:t>
            </a:r>
          </a:p>
          <a:p>
            <a:pPr marL="628650" lvl="1"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aseline="0" dirty="0" smtClean="0"/>
              <a:t>SPECULATION</a:t>
            </a:r>
          </a:p>
          <a:p>
            <a:pPr marL="628650" lvl="1" indent="-171450">
              <a:buFont typeface="Arial" panose="020B0604020202020204" pitchFamily="34" charset="0"/>
              <a:buChar char="•"/>
            </a:pPr>
            <a:r>
              <a:rPr lang="en-US" baseline="0" dirty="0" smtClean="0"/>
              <a:t>Who wrote the passage (monk or priest, for a common man)</a:t>
            </a:r>
          </a:p>
          <a:p>
            <a:pPr marL="628650" lvl="1" indent="-171450">
              <a:buFont typeface="Arial" panose="020B0604020202020204" pitchFamily="34" charset="0"/>
              <a:buChar char="•"/>
            </a:pPr>
            <a:r>
              <a:rPr lang="en-US" baseline="0" dirty="0" smtClean="0"/>
              <a:t>Purpose of writing the passage  (magic charm, mimicking the Egyptian practice)</a:t>
            </a:r>
          </a:p>
          <a:p>
            <a:pPr marL="628650" lvl="1" indent="-171450">
              <a:buFont typeface="Arial" panose="020B0604020202020204" pitchFamily="34" charset="0"/>
              <a:buChar char="•"/>
            </a:pPr>
            <a:r>
              <a:rPr lang="en-US" baseline="0" dirty="0" smtClean="0"/>
              <a:t>How used (worn as an amulet around neck).  No amulet or string found with the parchment.</a:t>
            </a:r>
          </a:p>
          <a:p>
            <a:pPr marL="628650" lvl="1"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aseline="0" dirty="0" smtClean="0"/>
              <a:t>Quote:  </a:t>
            </a:r>
            <a:r>
              <a:rPr lang="en-US" dirty="0" smtClean="0"/>
              <a:t>"It's one of the first recorded documents to use magic in the Christian context and the first charm ever found to refer to the Eucharist - the Last Supper - as the manna of the Old Testament.“</a:t>
            </a:r>
          </a:p>
          <a:p>
            <a:pPr marL="457200" lvl="1" indent="0">
              <a:buFont typeface="Arial" panose="020B0604020202020204" pitchFamily="34" charset="0"/>
              <a:buNone/>
            </a:pPr>
            <a:r>
              <a:rPr lang="en-US" dirty="0" smtClean="0"/>
              <a:t>Q:  Why</a:t>
            </a:r>
            <a:r>
              <a:rPr lang="en-US" baseline="0" dirty="0" smtClean="0"/>
              <a:t> not the practice of the Jews with their phylacteries?  Or even a scribbled note?</a:t>
            </a:r>
            <a:endParaRPr lang="en-US" dirty="0"/>
          </a:p>
        </p:txBody>
      </p:sp>
      <p:sp>
        <p:nvSpPr>
          <p:cNvPr id="4" name="Slide Number Placeholder 3"/>
          <p:cNvSpPr>
            <a:spLocks noGrp="1"/>
          </p:cNvSpPr>
          <p:nvPr>
            <p:ph type="sldNum" sz="quarter" idx="10"/>
          </p:nvPr>
        </p:nvSpPr>
        <p:spPr/>
        <p:txBody>
          <a:bodyPr/>
          <a:lstStyle/>
          <a:p>
            <a:fld id="{306AB216-C89E-430D-B6D9-2C31B93407A0}" type="slidenum">
              <a:rPr lang="en-US" smtClean="0"/>
              <a:t>27</a:t>
            </a:fld>
            <a:endParaRPr lang="en-US"/>
          </a:p>
        </p:txBody>
      </p:sp>
    </p:spTree>
    <p:extLst>
      <p:ext uri="{BB962C8B-B14F-4D97-AF65-F5344CB8AC3E}">
        <p14:creationId xmlns:p14="http://schemas.microsoft.com/office/powerpoint/2010/main" val="1214897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Hezekiah's tunnel, discovered in 1838 by the American biblical scholar Edward Robinson, can be walked through today from end to end.  Brings water from the Gihon</a:t>
            </a:r>
            <a:r>
              <a:rPr lang="en-US" baseline="0" dirty="0" smtClean="0"/>
              <a:t> spring into the pool of Siloam within the city walls.</a:t>
            </a:r>
            <a:endParaRPr lang="en-US" dirty="0"/>
          </a:p>
        </p:txBody>
      </p:sp>
      <p:sp>
        <p:nvSpPr>
          <p:cNvPr id="4" name="Slide Number Placeholder 3"/>
          <p:cNvSpPr>
            <a:spLocks noGrp="1"/>
          </p:cNvSpPr>
          <p:nvPr>
            <p:ph type="sldNum" sz="quarter" idx="10"/>
          </p:nvPr>
        </p:nvSpPr>
        <p:spPr/>
        <p:txBody>
          <a:bodyPr/>
          <a:lstStyle/>
          <a:p>
            <a:fld id="{306AB216-C89E-430D-B6D9-2C31B93407A0}" type="slidenum">
              <a:rPr lang="en-US" smtClean="0"/>
              <a:t>28</a:t>
            </a:fld>
            <a:endParaRPr lang="en-US"/>
          </a:p>
        </p:txBody>
      </p:sp>
    </p:spTree>
    <p:extLst>
      <p:ext uri="{BB962C8B-B14F-4D97-AF65-F5344CB8AC3E}">
        <p14:creationId xmlns:p14="http://schemas.microsoft.com/office/powerpoint/2010/main" val="2728225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Entrance</a:t>
            </a:r>
            <a:r>
              <a:rPr lang="en-US" baseline="0" dirty="0" smtClean="0"/>
              <a:t> to the Tunnel is at the Gihon Spring</a:t>
            </a:r>
          </a:p>
          <a:p>
            <a:r>
              <a:rPr lang="en-US" baseline="0" dirty="0" smtClean="0"/>
              <a:t>Exit from the tunnel is at the pool of Siloam in the lower part of the city.</a:t>
            </a:r>
          </a:p>
          <a:p>
            <a:endParaRPr lang="en-US" baseline="0" dirty="0" smtClean="0"/>
          </a:p>
          <a:p>
            <a:pPr marL="171450" indent="-171450">
              <a:buFont typeface="Arial" panose="020B0604020202020204" pitchFamily="34" charset="0"/>
              <a:buChar char="•"/>
            </a:pPr>
            <a:r>
              <a:rPr lang="en-US" dirty="0" smtClean="0"/>
              <a:t>Through solid bedrock, 1750 feet long</a:t>
            </a:r>
          </a:p>
          <a:p>
            <a:pPr marL="171450" indent="-171450">
              <a:buFont typeface="Arial" panose="020B0604020202020204" pitchFamily="34" charset="0"/>
              <a:buChar char="•"/>
            </a:pPr>
            <a:r>
              <a:rPr lang="en-US" dirty="0" smtClean="0"/>
              <a:t>130</a:t>
            </a:r>
            <a:r>
              <a:rPr lang="en-US" baseline="0" dirty="0" smtClean="0"/>
              <a:t> feet below the ground, follows a precise grade of about 0.6%</a:t>
            </a:r>
          </a:p>
          <a:p>
            <a:pPr marL="171450" indent="-171450">
              <a:buFont typeface="Arial" panose="020B0604020202020204" pitchFamily="34" charset="0"/>
              <a:buChar char="•"/>
            </a:pPr>
            <a:r>
              <a:rPr lang="en-US" dirty="0" smtClean="0"/>
              <a:t>Date of digging has been confirmed by the</a:t>
            </a:r>
            <a:r>
              <a:rPr lang="en-US" baseline="0" dirty="0" smtClean="0"/>
              <a:t> following:  (8</a:t>
            </a:r>
            <a:r>
              <a:rPr lang="en-US" baseline="30000" dirty="0" smtClean="0"/>
              <a:t>th</a:t>
            </a:r>
            <a:r>
              <a:rPr lang="en-US" baseline="0" dirty="0" smtClean="0"/>
              <a:t> century B.C., time of Hezekiah’s reign)</a:t>
            </a:r>
          </a:p>
          <a:p>
            <a:pPr marL="628650" lvl="1" indent="-171450">
              <a:buFont typeface="Arial" panose="020B0604020202020204" pitchFamily="34" charset="0"/>
              <a:buChar char="•"/>
            </a:pPr>
            <a:r>
              <a:rPr lang="en-US" baseline="0" dirty="0" smtClean="0"/>
              <a:t>Carbon 14 dating of plants disturbed by digging</a:t>
            </a:r>
          </a:p>
          <a:p>
            <a:pPr marL="628650" lvl="1" indent="-171450">
              <a:buFont typeface="Arial" panose="020B0604020202020204" pitchFamily="34" charset="0"/>
              <a:buChar char="•"/>
            </a:pPr>
            <a:r>
              <a:rPr lang="en-US" baseline="0" dirty="0" smtClean="0"/>
              <a:t>Analysis of ancient writing of the Siloam inscription</a:t>
            </a:r>
          </a:p>
          <a:p>
            <a:pPr marL="628650" lvl="1" indent="-171450">
              <a:buFont typeface="Arial" panose="020B0604020202020204" pitchFamily="34" charset="0"/>
              <a:buChar char="•"/>
            </a:pPr>
            <a:r>
              <a:rPr lang="en-US" baseline="0" dirty="0" smtClean="0"/>
              <a:t>Uranium-thorium dating of stalactites and stalagmites formed since the digging of the tunnel.</a:t>
            </a:r>
          </a:p>
          <a:p>
            <a:pPr marL="171450" lvl="0" indent="-171450">
              <a:buFont typeface="Arial" panose="020B0604020202020204" pitchFamily="34" charset="0"/>
              <a:buChar char="•"/>
            </a:pPr>
            <a:r>
              <a:rPr lang="en-US" baseline="0" dirty="0" smtClean="0"/>
              <a:t>You can walk the tunnel today. (shoulder wide, must stoop sometimes, cold water around your ankles)</a:t>
            </a:r>
            <a:endParaRPr lang="en-US" dirty="0"/>
          </a:p>
        </p:txBody>
      </p:sp>
      <p:sp>
        <p:nvSpPr>
          <p:cNvPr id="4" name="Slide Number Placeholder 3"/>
          <p:cNvSpPr>
            <a:spLocks noGrp="1"/>
          </p:cNvSpPr>
          <p:nvPr>
            <p:ph type="sldNum" sz="quarter" idx="10"/>
          </p:nvPr>
        </p:nvSpPr>
        <p:spPr/>
        <p:txBody>
          <a:bodyPr/>
          <a:lstStyle/>
          <a:p>
            <a:fld id="{306AB216-C89E-430D-B6D9-2C31B93407A0}" type="slidenum">
              <a:rPr lang="en-US" smtClean="0"/>
              <a:t>29</a:t>
            </a:fld>
            <a:endParaRPr lang="en-US"/>
          </a:p>
        </p:txBody>
      </p:sp>
    </p:spTree>
    <p:extLst>
      <p:ext uri="{BB962C8B-B14F-4D97-AF65-F5344CB8AC3E}">
        <p14:creationId xmlns:p14="http://schemas.microsoft.com/office/powerpoint/2010/main" val="25328084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6AB216-C89E-430D-B6D9-2C31B93407A0}" type="slidenum">
              <a:rPr lang="en-US" smtClean="0"/>
              <a:t>3</a:t>
            </a:fld>
            <a:endParaRPr lang="en-US"/>
          </a:p>
        </p:txBody>
      </p:sp>
    </p:spTree>
    <p:extLst>
      <p:ext uri="{BB962C8B-B14F-4D97-AF65-F5344CB8AC3E}">
        <p14:creationId xmlns:p14="http://schemas.microsoft.com/office/powerpoint/2010/main" val="2634636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inscription was</a:t>
            </a:r>
            <a:r>
              <a:rPr lang="en-US" baseline="0" dirty="0" smtClean="0"/>
              <a:t> removed and broken in 1891.  Was found, reassembled and is now in Istanbul Archaeology Museum.  (A replica inscription can be found in the tunnel).</a:t>
            </a:r>
            <a:endParaRPr lang="en-US" dirty="0" smtClean="0"/>
          </a:p>
          <a:p>
            <a:endParaRPr lang="en-US" dirty="0" smtClean="0"/>
          </a:p>
          <a:p>
            <a:r>
              <a:rPr lang="en-US" b="1" dirty="0" smtClean="0"/>
              <a:t>(2 Kings 20:20),</a:t>
            </a:r>
            <a:r>
              <a:rPr lang="en-US" b="1" baseline="0" dirty="0" smtClean="0"/>
              <a:t> </a:t>
            </a:r>
            <a:r>
              <a:rPr lang="en-US" b="0" i="1" baseline="0" dirty="0" smtClean="0"/>
              <a:t>“</a:t>
            </a:r>
            <a:r>
              <a:rPr lang="en-US" b="0" i="1" dirty="0" smtClean="0"/>
              <a:t>Now the rest of the acts of Hezekiah—all his might, and how he made a pool and a tunnel and brought water into the city—are they not written in the book of the chronicles of the kings of Judah?”</a:t>
            </a:r>
          </a:p>
          <a:p>
            <a:endParaRPr lang="en-US" b="1" dirty="0" smtClean="0"/>
          </a:p>
          <a:p>
            <a:r>
              <a:rPr lang="en-US" b="1" dirty="0" smtClean="0"/>
              <a:t>(2 Chronicles 32:30), </a:t>
            </a:r>
            <a:r>
              <a:rPr lang="en-US" i="1" dirty="0" smtClean="0"/>
              <a:t>“This same Hezekiah also stopped the water outlet of Upper Gihon, and brought the water by tunnel</a:t>
            </a:r>
            <a:r>
              <a:rPr lang="en-US" i="1" baseline="30000" dirty="0" smtClean="0"/>
              <a:t>[</a:t>
            </a:r>
            <a:r>
              <a:rPr lang="en-US" i="1" baseline="30000" dirty="0" smtClean="0">
                <a:hlinkClick r:id="rId3" tooltip="See footnote g"/>
              </a:rPr>
              <a:t>g</a:t>
            </a:r>
            <a:r>
              <a:rPr lang="en-US" i="1" baseline="30000" dirty="0" smtClean="0"/>
              <a:t>]</a:t>
            </a:r>
            <a:r>
              <a:rPr lang="en-US" i="1" dirty="0" smtClean="0"/>
              <a:t> to the west side of the City of David. Hezekiah prospered in all his works.”</a:t>
            </a:r>
          </a:p>
          <a:p>
            <a:endParaRPr lang="en-US" dirty="0" smtClean="0"/>
          </a:p>
          <a:p>
            <a:r>
              <a:rPr lang="en-US" b="1" dirty="0" smtClean="0"/>
              <a:t>(Isaiah 22:11), </a:t>
            </a:r>
            <a:r>
              <a:rPr lang="en-US" dirty="0" smtClean="0"/>
              <a:t>[Woe against Jerusalem] </a:t>
            </a:r>
            <a:r>
              <a:rPr lang="en-US" i="1" dirty="0" smtClean="0"/>
              <a:t>“You also made a reservoir between the two walls For the water of the old pool. But you did not look to its Maker, Nor did you have respect for Him who fashioned it long ago.”</a:t>
            </a:r>
            <a:endParaRPr lang="en-US" i="1" dirty="0"/>
          </a:p>
        </p:txBody>
      </p:sp>
      <p:sp>
        <p:nvSpPr>
          <p:cNvPr id="4" name="Slide Number Placeholder 3"/>
          <p:cNvSpPr>
            <a:spLocks noGrp="1"/>
          </p:cNvSpPr>
          <p:nvPr>
            <p:ph type="sldNum" sz="quarter" idx="10"/>
          </p:nvPr>
        </p:nvSpPr>
        <p:spPr/>
        <p:txBody>
          <a:bodyPr/>
          <a:lstStyle/>
          <a:p>
            <a:fld id="{306AB216-C89E-430D-B6D9-2C31B93407A0}" type="slidenum">
              <a:rPr lang="en-US" smtClean="0"/>
              <a:t>30</a:t>
            </a:fld>
            <a:endParaRPr lang="en-US"/>
          </a:p>
        </p:txBody>
      </p:sp>
    </p:spTree>
    <p:extLst>
      <p:ext uri="{BB962C8B-B14F-4D97-AF65-F5344CB8AC3E}">
        <p14:creationId xmlns:p14="http://schemas.microsoft.com/office/powerpoint/2010/main" val="447807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i="0" dirty="0" smtClean="0"/>
              <a:t>Only a single</a:t>
            </a:r>
            <a:r>
              <a:rPr lang="en-US" sz="2400" i="0" baseline="0" dirty="0" smtClean="0"/>
              <a:t> decade between the siege, and the creation of this prism.</a:t>
            </a:r>
            <a:endParaRPr lang="en-US" sz="24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31</a:t>
            </a:fld>
            <a:endParaRPr lang="en-US"/>
          </a:p>
        </p:txBody>
      </p:sp>
    </p:spTree>
    <p:extLst>
      <p:ext uri="{BB962C8B-B14F-4D97-AF65-F5344CB8AC3E}">
        <p14:creationId xmlns:p14="http://schemas.microsoft.com/office/powerpoint/2010/main" val="1592284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READ</a:t>
            </a:r>
            <a:r>
              <a:rPr lang="en-US" i="0" baseline="0" dirty="0" smtClean="0"/>
              <a:t> ACCOUNT:  (esp., verses 10-15; 20-23)</a:t>
            </a:r>
          </a:p>
          <a:p>
            <a:pPr marL="171450" indent="-171450">
              <a:buFont typeface="Arial" panose="020B0604020202020204" pitchFamily="34" charset="0"/>
              <a:buChar char="•"/>
            </a:pPr>
            <a:r>
              <a:rPr lang="en-US" i="0" baseline="0" dirty="0" smtClean="0"/>
              <a:t>Last Point:  It is interesting that while details of other campaigns describe total capitulation and defeat – habitation and destruction of the cities; Sennacherib’s own description of his interaction with Hezekiah describes only a siege of Jerusalem, and the extraction of tribute).</a:t>
            </a:r>
            <a:endParaRPr lang="en-US" i="0" dirty="0"/>
          </a:p>
        </p:txBody>
      </p:sp>
      <p:sp>
        <p:nvSpPr>
          <p:cNvPr id="4" name="Slide Number Placeholder 3"/>
          <p:cNvSpPr>
            <a:spLocks noGrp="1"/>
          </p:cNvSpPr>
          <p:nvPr>
            <p:ph type="sldNum" sz="quarter" idx="10"/>
          </p:nvPr>
        </p:nvSpPr>
        <p:spPr/>
        <p:txBody>
          <a:bodyPr/>
          <a:lstStyle/>
          <a:p>
            <a:fld id="{306AB216-C89E-430D-B6D9-2C31B93407A0}" type="slidenum">
              <a:rPr lang="en-US" smtClean="0"/>
              <a:t>32</a:t>
            </a:fld>
            <a:endParaRPr lang="en-US"/>
          </a:p>
        </p:txBody>
      </p:sp>
    </p:spTree>
    <p:extLst>
      <p:ext uri="{BB962C8B-B14F-4D97-AF65-F5344CB8AC3E}">
        <p14:creationId xmlns:p14="http://schemas.microsoft.com/office/powerpoint/2010/main" val="46301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0896" y="4473891"/>
            <a:ext cx="6345936" cy="4356075"/>
          </a:xfrm>
        </p:spPr>
        <p:txBody>
          <a:bodyPr/>
          <a:lstStyle/>
          <a:p>
            <a:r>
              <a:rPr lang="en-US" i="0" dirty="0" smtClean="0"/>
              <a:t>Note:  Read 2</a:t>
            </a:r>
            <a:r>
              <a:rPr lang="en-US" i="0" baseline="0" dirty="0" smtClean="0"/>
              <a:t> Chronicles 32:11-ff  Note claims of </a:t>
            </a:r>
            <a:r>
              <a:rPr lang="en-US" i="0" baseline="0" dirty="0" err="1" smtClean="0"/>
              <a:t>Sennacharib</a:t>
            </a:r>
            <a:r>
              <a:rPr lang="en-US" i="0" baseline="0" dirty="0" smtClean="0"/>
              <a:t>:</a:t>
            </a:r>
          </a:p>
          <a:p>
            <a:pPr marL="171450" indent="-171450">
              <a:buFont typeface="Arial" panose="020B0604020202020204" pitchFamily="34" charset="0"/>
              <a:buChar char="•"/>
            </a:pPr>
            <a:r>
              <a:rPr lang="en-US" i="0" baseline="0" dirty="0" smtClean="0"/>
              <a:t>(11) Would die</a:t>
            </a:r>
          </a:p>
          <a:p>
            <a:pPr marL="171450" indent="-171450">
              <a:buFont typeface="Arial" panose="020B0604020202020204" pitchFamily="34" charset="0"/>
              <a:buChar char="•"/>
            </a:pPr>
            <a:r>
              <a:rPr lang="en-US" i="0" baseline="0" dirty="0" smtClean="0"/>
              <a:t>(15) No deliverance</a:t>
            </a:r>
          </a:p>
          <a:p>
            <a:pPr marL="171450" indent="-171450">
              <a:buFont typeface="Arial" panose="020B0604020202020204" pitchFamily="34" charset="0"/>
              <a:buChar char="•"/>
            </a:pPr>
            <a:r>
              <a:rPr lang="en-US" i="0" baseline="0" dirty="0" smtClean="0"/>
              <a:t>(17) God ineffectual</a:t>
            </a:r>
          </a:p>
          <a:p>
            <a:pPr marL="171450" indent="-171450">
              <a:buFont typeface="Arial" panose="020B0604020202020204" pitchFamily="34" charset="0"/>
              <a:buChar char="•"/>
            </a:pPr>
            <a:r>
              <a:rPr lang="en-US" i="0" baseline="0" dirty="0" smtClean="0"/>
              <a:t>(20-23) His destruction!</a:t>
            </a:r>
          </a:p>
          <a:p>
            <a:pPr marL="171450" indent="-171450">
              <a:buFont typeface="Arial" panose="020B0604020202020204" pitchFamily="34" charset="0"/>
              <a:buChar char="•"/>
            </a:pPr>
            <a:endParaRPr lang="en-US" i="0" baseline="0" dirty="0" smtClean="0"/>
          </a:p>
          <a:p>
            <a:r>
              <a:rPr lang="en-US" i="0" dirty="0" smtClean="0"/>
              <a:t>Entire quote:</a:t>
            </a:r>
          </a:p>
          <a:p>
            <a:endParaRPr lang="en-US" i="0" dirty="0" smtClean="0"/>
          </a:p>
          <a:p>
            <a:r>
              <a:rPr lang="en-US" sz="1100" i="0" kern="1200" dirty="0" smtClean="0">
                <a:solidFill>
                  <a:schemeClr val="tx1"/>
                </a:solidFill>
              </a:rPr>
              <a:t>As for Hezekiah the </a:t>
            </a:r>
            <a:r>
              <a:rPr lang="en-US" sz="1100" i="0" kern="1200" dirty="0" err="1" smtClean="0">
                <a:solidFill>
                  <a:schemeClr val="tx1"/>
                </a:solidFill>
              </a:rPr>
              <a:t>Judahite</a:t>
            </a:r>
            <a:r>
              <a:rPr lang="en-US" sz="1100" i="0" kern="1200" dirty="0" smtClean="0">
                <a:solidFill>
                  <a:schemeClr val="tx1"/>
                </a:solidFill>
              </a:rPr>
              <a:t>, who did not submit to my yoke: forty-six of his strong, walled cities, as well as the small towns in their area, which were without number, by levelling with battering-rams and by bringing up </a:t>
            </a:r>
            <a:r>
              <a:rPr lang="en-US" sz="1100" i="0" kern="1200" dirty="0" err="1" smtClean="0">
                <a:solidFill>
                  <a:schemeClr val="tx1"/>
                </a:solidFill>
              </a:rPr>
              <a:t>seige</a:t>
            </a:r>
            <a:r>
              <a:rPr lang="en-US" sz="1100" i="0" kern="1200" dirty="0" smtClean="0">
                <a:solidFill>
                  <a:schemeClr val="tx1"/>
                </a:solidFill>
              </a:rPr>
              <a:t>-engines, and by attacking and storming on foot, by mines, tunnels, and breeches, I besieged and took them. 200,150 people, great and small, male and female, horses, mules, asses, camels, cattle and sheep without number, I brought away from them and counted as spoil. (Hezekiah) himself, like a caged bird I shut up in Jerusalem, his royal city. I threw up earthworks against him— the one coming out of the city-gate, I turned back to his misery. His cities, which I had despoiled, I cut off from his land, and to </a:t>
            </a:r>
            <a:r>
              <a:rPr lang="en-US" sz="1100" i="0" kern="1200" dirty="0" err="1" smtClean="0">
                <a:solidFill>
                  <a:schemeClr val="tx1"/>
                </a:solidFill>
              </a:rPr>
              <a:t>Mitinti</a:t>
            </a:r>
            <a:r>
              <a:rPr lang="en-US" sz="1100" i="0" kern="1200" dirty="0" smtClean="0">
                <a:solidFill>
                  <a:schemeClr val="tx1"/>
                </a:solidFill>
              </a:rPr>
              <a:t>, king of Ashdod, </a:t>
            </a:r>
            <a:r>
              <a:rPr lang="en-US" sz="1100" i="0" kern="1200" dirty="0" err="1" smtClean="0">
                <a:solidFill>
                  <a:schemeClr val="tx1"/>
                </a:solidFill>
              </a:rPr>
              <a:t>Padi</a:t>
            </a:r>
            <a:r>
              <a:rPr lang="en-US" sz="1100" i="0" kern="1200" dirty="0" smtClean="0">
                <a:solidFill>
                  <a:schemeClr val="tx1"/>
                </a:solidFill>
              </a:rPr>
              <a:t>, king of </a:t>
            </a:r>
            <a:r>
              <a:rPr lang="en-US" sz="1100" i="0" kern="1200" dirty="0" err="1" smtClean="0">
                <a:solidFill>
                  <a:schemeClr val="tx1"/>
                </a:solidFill>
              </a:rPr>
              <a:t>Ekron</a:t>
            </a:r>
            <a:r>
              <a:rPr lang="en-US" sz="1100" i="0" kern="1200" dirty="0" smtClean="0">
                <a:solidFill>
                  <a:schemeClr val="tx1"/>
                </a:solidFill>
              </a:rPr>
              <a:t>, and </a:t>
            </a:r>
            <a:r>
              <a:rPr lang="en-US" sz="1100" i="0" kern="1200" dirty="0" err="1" smtClean="0">
                <a:solidFill>
                  <a:schemeClr val="tx1"/>
                </a:solidFill>
              </a:rPr>
              <a:t>Silli-bêl</a:t>
            </a:r>
            <a:r>
              <a:rPr lang="en-US" sz="1100" i="0" kern="1200" dirty="0" smtClean="0">
                <a:solidFill>
                  <a:schemeClr val="tx1"/>
                </a:solidFill>
              </a:rPr>
              <a:t>, king of Gaza, I gave (them). And thus I diminished his land. I added to the former tribute, and I laid upon him the surrender of their land and imposts—gifts for my majesty. As for Hezekiah, the terrifying splendor of my majesty overcame him, and the Arabs and his mercenary troops which he had brought in to strengthen Jerusalem, his royal city, deserted him. In addition to the thirty talents of gold and eight hundred talents of silver, gems, antimony, jewels, large carnelians, ivory-inlaid couches, ivory-inlaid chairs, elephant hides, elephant tusks, ebony, boxwood, all kinds of valuable treasures, as well as his daughters, his harem, his male and female musicians, which he had brought after me to Nineveh, my royal city. To pay tribute and to accept servitude, he dispatched his messengers.</a:t>
            </a:r>
            <a:endParaRPr lang="en-US" sz="11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33</a:t>
            </a:fld>
            <a:endParaRPr lang="en-US"/>
          </a:p>
        </p:txBody>
      </p:sp>
    </p:spTree>
    <p:extLst>
      <p:ext uri="{BB962C8B-B14F-4D97-AF65-F5344CB8AC3E}">
        <p14:creationId xmlns:p14="http://schemas.microsoft.com/office/powerpoint/2010/main" val="1437042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65760" y="4473891"/>
            <a:ext cx="6291072" cy="4356075"/>
          </a:xfrm>
        </p:spPr>
        <p:txBody>
          <a:bodyPr/>
          <a:lstStyle/>
          <a:p>
            <a:r>
              <a:rPr lang="en-US" sz="1000" i="0" dirty="0" smtClean="0"/>
              <a:t>Note:  In the picture, the lighter sections represent what actually remains of the Moabite</a:t>
            </a:r>
            <a:r>
              <a:rPr lang="en-US" sz="1000" i="0" baseline="0" dirty="0" smtClean="0"/>
              <a:t> stone after it was smashed into pieces (about 637 letters of an original approx. 1000.  The rest is a reconstruction based upon a paper “squeeze” that was taken shortly before the stone was smashed.</a:t>
            </a:r>
          </a:p>
          <a:p>
            <a:pPr marL="342900" indent="-342900">
              <a:buFont typeface="Arial" panose="020B0604020202020204" pitchFamily="34" charset="0"/>
              <a:buChar char="•"/>
            </a:pPr>
            <a:r>
              <a:rPr lang="en-US" sz="1000" i="0" baseline="0" dirty="0" smtClean="0"/>
              <a:t>The reconstruction of the text was done by French archaeologist Charles Simon Clermont-</a:t>
            </a:r>
            <a:r>
              <a:rPr lang="en-US" sz="1000" i="0" baseline="0" dirty="0" err="1" smtClean="0"/>
              <a:t>Ganneau</a:t>
            </a:r>
            <a:endParaRPr lang="en-US" sz="1000" i="0" baseline="0" dirty="0" smtClean="0"/>
          </a:p>
          <a:p>
            <a:pPr marL="342900" indent="-342900">
              <a:buFont typeface="Arial" panose="020B0604020202020204" pitchFamily="34" charset="0"/>
              <a:buChar char="•"/>
            </a:pPr>
            <a:endParaRPr lang="en-US" sz="1000" i="0" baseline="0" dirty="0" smtClean="0"/>
          </a:p>
          <a:p>
            <a:pPr marL="0" indent="0">
              <a:buFontTx/>
              <a:buNone/>
            </a:pPr>
            <a:r>
              <a:rPr lang="en-US" sz="950" i="0" baseline="0" dirty="0" smtClean="0"/>
              <a:t>Complete Text:  </a:t>
            </a:r>
            <a:r>
              <a:rPr lang="en-US" sz="950" dirty="0" smtClean="0"/>
              <a:t>I am </a:t>
            </a:r>
            <a:r>
              <a:rPr lang="en-US" sz="950" dirty="0" err="1" smtClean="0"/>
              <a:t>Mesha</a:t>
            </a:r>
            <a:r>
              <a:rPr lang="en-US" sz="950" dirty="0" smtClean="0"/>
              <a:t>, son of </a:t>
            </a:r>
            <a:r>
              <a:rPr lang="en-US" sz="950" dirty="0" err="1" smtClean="0"/>
              <a:t>Chemosh</a:t>
            </a:r>
            <a:r>
              <a:rPr lang="en-US" sz="950" dirty="0" smtClean="0"/>
              <a:t>-gad, king of Moab, the </a:t>
            </a:r>
            <a:r>
              <a:rPr lang="en-US" sz="950" dirty="0" err="1" smtClean="0"/>
              <a:t>Dibonite</a:t>
            </a:r>
            <a:r>
              <a:rPr lang="en-US" sz="950" dirty="0" smtClean="0"/>
              <a:t>. My father reigned over Moab thirty years, and I have reigned after my father. And I have built this sanctuary for </a:t>
            </a:r>
            <a:r>
              <a:rPr lang="en-US" sz="950" dirty="0" err="1" smtClean="0"/>
              <a:t>Chemosh</a:t>
            </a:r>
            <a:r>
              <a:rPr lang="en-US" sz="950" dirty="0" smtClean="0"/>
              <a:t> in </a:t>
            </a:r>
            <a:r>
              <a:rPr lang="en-US" sz="950" dirty="0" err="1" smtClean="0"/>
              <a:t>Karchah</a:t>
            </a:r>
            <a:r>
              <a:rPr lang="en-US" sz="950" dirty="0" smtClean="0"/>
              <a:t>, a sanctuary of salvation, for he saved me from all aggressors, and made me look upon all mine enemies with contempt. </a:t>
            </a:r>
            <a:r>
              <a:rPr lang="en-US" sz="950" dirty="0" err="1" smtClean="0"/>
              <a:t>Omri</a:t>
            </a:r>
            <a:r>
              <a:rPr lang="en-US" sz="950" dirty="0" smtClean="0"/>
              <a:t> was king of Israel, and oppressed Moab during many days, and </a:t>
            </a:r>
            <a:r>
              <a:rPr lang="en-US" sz="950" dirty="0" err="1" smtClean="0"/>
              <a:t>Chemosh</a:t>
            </a:r>
            <a:r>
              <a:rPr lang="en-US" sz="950" dirty="0" smtClean="0"/>
              <a:t> was angry with his aggressions. His son succeeded him, and he also said, I will oppress Moab. In my days he said, Let us go, and I will see my desire upon him and his house, and Israel said, I shall destroy it for ever. Now </a:t>
            </a:r>
            <a:r>
              <a:rPr lang="en-US" sz="950" dirty="0" err="1" smtClean="0"/>
              <a:t>Omri</a:t>
            </a:r>
            <a:r>
              <a:rPr lang="en-US" sz="950" dirty="0" smtClean="0"/>
              <a:t> took the land of </a:t>
            </a:r>
            <a:r>
              <a:rPr lang="en-US" sz="950" dirty="0" err="1" smtClean="0"/>
              <a:t>Madeba</a:t>
            </a:r>
            <a:r>
              <a:rPr lang="en-US" sz="950" dirty="0" smtClean="0"/>
              <a:t>, and occupied it in his day, and in the days of his son, forty years. And </a:t>
            </a:r>
            <a:r>
              <a:rPr lang="en-US" sz="950" dirty="0" err="1" smtClean="0"/>
              <a:t>Chemosh</a:t>
            </a:r>
            <a:r>
              <a:rPr lang="en-US" sz="950" dirty="0" smtClean="0"/>
              <a:t> had mercy on it in my time. And I built Baal-</a:t>
            </a:r>
            <a:r>
              <a:rPr lang="en-US" sz="950" dirty="0" err="1" smtClean="0"/>
              <a:t>meon</a:t>
            </a:r>
            <a:r>
              <a:rPr lang="en-US" sz="950" dirty="0" smtClean="0"/>
              <a:t> and made therein the ditch, and I built </a:t>
            </a:r>
            <a:r>
              <a:rPr lang="en-US" sz="950" dirty="0" err="1" smtClean="0"/>
              <a:t>Kiriathaim</a:t>
            </a:r>
            <a:r>
              <a:rPr lang="en-US" sz="950" dirty="0" smtClean="0"/>
              <a:t>. And the men of Gad dwelled in the country of </a:t>
            </a:r>
            <a:r>
              <a:rPr lang="en-US" sz="950" dirty="0" err="1" smtClean="0"/>
              <a:t>Ataroth</a:t>
            </a:r>
            <a:r>
              <a:rPr lang="en-US" sz="950" dirty="0" smtClean="0"/>
              <a:t> from ancient times, and the king of Israel fortified </a:t>
            </a:r>
            <a:r>
              <a:rPr lang="en-US" sz="950" dirty="0" err="1" smtClean="0"/>
              <a:t>Ataroth</a:t>
            </a:r>
            <a:r>
              <a:rPr lang="en-US" sz="950" dirty="0" smtClean="0"/>
              <a:t>. I assaulted the wall and captured it, and killed all the warriors of the city for the well-pleasing of </a:t>
            </a:r>
            <a:r>
              <a:rPr lang="en-US" sz="950" dirty="0" err="1" smtClean="0"/>
              <a:t>Chemosh</a:t>
            </a:r>
            <a:r>
              <a:rPr lang="en-US" sz="950" dirty="0" smtClean="0"/>
              <a:t> and Moab, and I removed from it all the spoil, and offered it before </a:t>
            </a:r>
            <a:r>
              <a:rPr lang="en-US" sz="950" dirty="0" err="1" smtClean="0"/>
              <a:t>Chemosh</a:t>
            </a:r>
            <a:r>
              <a:rPr lang="en-US" sz="950" dirty="0" smtClean="0"/>
              <a:t> in </a:t>
            </a:r>
            <a:r>
              <a:rPr lang="en-US" sz="950" dirty="0" err="1" smtClean="0"/>
              <a:t>Kirjath</a:t>
            </a:r>
            <a:r>
              <a:rPr lang="en-US" sz="950" dirty="0" smtClean="0"/>
              <a:t>; and I placed therein the men of </a:t>
            </a:r>
            <a:r>
              <a:rPr lang="en-US" sz="950" dirty="0" err="1" smtClean="0"/>
              <a:t>Siran</a:t>
            </a:r>
            <a:r>
              <a:rPr lang="en-US" sz="950" dirty="0" smtClean="0"/>
              <a:t>, and the men of </a:t>
            </a:r>
            <a:r>
              <a:rPr lang="en-US" sz="950" dirty="0" err="1" smtClean="0"/>
              <a:t>Mochrath</a:t>
            </a:r>
            <a:r>
              <a:rPr lang="en-US" sz="950" dirty="0" smtClean="0"/>
              <a:t>. And </a:t>
            </a:r>
            <a:r>
              <a:rPr lang="en-US" sz="950" dirty="0" err="1" smtClean="0"/>
              <a:t>Chemosh</a:t>
            </a:r>
            <a:r>
              <a:rPr lang="en-US" sz="950" dirty="0" smtClean="0"/>
              <a:t> said to me, Go take Nebo against Israel, and I went in the night and I fought against it from the break of day till noon, and I took it: and I killed in all seven thousand men, but I did not kill the women and maidens, for I devoted them to </a:t>
            </a:r>
            <a:r>
              <a:rPr lang="en-US" sz="950" dirty="0" err="1" smtClean="0"/>
              <a:t>Ashtar-Chemosh</a:t>
            </a:r>
            <a:r>
              <a:rPr lang="en-US" sz="950" dirty="0" smtClean="0"/>
              <a:t>; and I took from it the vessels of Jehovah, and offered them before </a:t>
            </a:r>
            <a:r>
              <a:rPr lang="en-US" sz="950" dirty="0" err="1" smtClean="0"/>
              <a:t>Chemosh</a:t>
            </a:r>
            <a:r>
              <a:rPr lang="en-US" sz="950" dirty="0" smtClean="0"/>
              <a:t>. And the king of Israel fortified </a:t>
            </a:r>
            <a:r>
              <a:rPr lang="en-US" sz="950" dirty="0" err="1" smtClean="0"/>
              <a:t>Jahaz</a:t>
            </a:r>
            <a:r>
              <a:rPr lang="en-US" sz="950" dirty="0" smtClean="0"/>
              <a:t>, and occupied it, when he made war against me, and </a:t>
            </a:r>
            <a:r>
              <a:rPr lang="en-US" sz="950" dirty="0" err="1" smtClean="0"/>
              <a:t>Chemosh</a:t>
            </a:r>
            <a:r>
              <a:rPr lang="en-US" sz="950" dirty="0" smtClean="0"/>
              <a:t> drove him out before me, and I took from Moab two hundred men in all, and placed them in </a:t>
            </a:r>
            <a:r>
              <a:rPr lang="en-US" sz="950" dirty="0" err="1" smtClean="0"/>
              <a:t>Jahaz</a:t>
            </a:r>
            <a:r>
              <a:rPr lang="en-US" sz="950" dirty="0" smtClean="0"/>
              <a:t>, and took it to annex it to </a:t>
            </a:r>
            <a:r>
              <a:rPr lang="en-US" sz="950" dirty="0" err="1" smtClean="0"/>
              <a:t>Dibon</a:t>
            </a:r>
            <a:r>
              <a:rPr lang="en-US" sz="950" dirty="0" smtClean="0"/>
              <a:t>. I built </a:t>
            </a:r>
            <a:r>
              <a:rPr lang="en-US" sz="950" dirty="0" err="1" smtClean="0"/>
              <a:t>Karchah</a:t>
            </a:r>
            <a:r>
              <a:rPr lang="en-US" sz="950" dirty="0" smtClean="0"/>
              <a:t> the wall of the forest, and the wall of the Hill. I have built its gates and I have built its towers. I have built the palace of the king, and I made the prisons for the criminals within the wall. And there were no wells in the interior of the wall in </a:t>
            </a:r>
            <a:r>
              <a:rPr lang="en-US" sz="950" dirty="0" err="1" smtClean="0"/>
              <a:t>Karchah</a:t>
            </a:r>
            <a:r>
              <a:rPr lang="en-US" sz="950" dirty="0" smtClean="0"/>
              <a:t>. And I said to all the people, ‘Make you every man a well in his house.’ And I dug the ditch for </a:t>
            </a:r>
            <a:r>
              <a:rPr lang="en-US" sz="950" dirty="0" err="1" smtClean="0"/>
              <a:t>Karchah</a:t>
            </a:r>
            <a:r>
              <a:rPr lang="en-US" sz="950" dirty="0" smtClean="0"/>
              <a:t> with the chosen men of Israel. I built </a:t>
            </a:r>
            <a:r>
              <a:rPr lang="en-US" sz="950" dirty="0" err="1" smtClean="0"/>
              <a:t>Aroer</a:t>
            </a:r>
            <a:r>
              <a:rPr lang="en-US" sz="950" dirty="0" smtClean="0"/>
              <a:t>, and I made the road across the </a:t>
            </a:r>
            <a:r>
              <a:rPr lang="en-US" sz="950" dirty="0" err="1" smtClean="0"/>
              <a:t>Arnon</a:t>
            </a:r>
            <a:r>
              <a:rPr lang="en-US" sz="950" dirty="0" smtClean="0"/>
              <a:t>. I took Beth-</a:t>
            </a:r>
            <a:r>
              <a:rPr lang="en-US" sz="950" dirty="0" err="1" smtClean="0"/>
              <a:t>Bamoth</a:t>
            </a:r>
            <a:r>
              <a:rPr lang="en-US" sz="950" dirty="0" smtClean="0"/>
              <a:t> for it was destroyed. I built </a:t>
            </a:r>
            <a:r>
              <a:rPr lang="en-US" sz="950" dirty="0" err="1" smtClean="0"/>
              <a:t>Bezer</a:t>
            </a:r>
            <a:r>
              <a:rPr lang="en-US" sz="950" dirty="0" smtClean="0"/>
              <a:t> for it was cut down by the armed men of </a:t>
            </a:r>
            <a:r>
              <a:rPr lang="en-US" sz="950" dirty="0" err="1" smtClean="0"/>
              <a:t>Daybon</a:t>
            </a:r>
            <a:r>
              <a:rPr lang="en-US" sz="950" dirty="0" smtClean="0"/>
              <a:t>, for all </a:t>
            </a:r>
            <a:r>
              <a:rPr lang="en-US" sz="950" dirty="0" err="1" smtClean="0"/>
              <a:t>Daybon</a:t>
            </a:r>
            <a:r>
              <a:rPr lang="en-US" sz="950" dirty="0" smtClean="0"/>
              <a:t> was now loyal; and I reigned from </a:t>
            </a:r>
            <a:r>
              <a:rPr lang="en-US" sz="950" dirty="0" err="1" smtClean="0"/>
              <a:t>Bikran</a:t>
            </a:r>
            <a:r>
              <a:rPr lang="en-US" sz="950" dirty="0" smtClean="0"/>
              <a:t>, which I added to my land. And I built Beth-</a:t>
            </a:r>
            <a:r>
              <a:rPr lang="en-US" sz="950" dirty="0" err="1" smtClean="0"/>
              <a:t>Gamul</a:t>
            </a:r>
            <a:r>
              <a:rPr lang="en-US" sz="950" dirty="0" smtClean="0"/>
              <a:t>, and Beth-</a:t>
            </a:r>
            <a:r>
              <a:rPr lang="en-US" sz="950" dirty="0" err="1" smtClean="0"/>
              <a:t>Diblathaim</a:t>
            </a:r>
            <a:r>
              <a:rPr lang="en-US" sz="950" dirty="0" smtClean="0"/>
              <a:t>, and Beth Baal-</a:t>
            </a:r>
            <a:r>
              <a:rPr lang="en-US" sz="950" dirty="0" err="1" smtClean="0"/>
              <a:t>Meon</a:t>
            </a:r>
            <a:r>
              <a:rPr lang="en-US" sz="950" dirty="0" smtClean="0"/>
              <a:t>, and I placed there the poor people of the land. And as to </a:t>
            </a:r>
            <a:r>
              <a:rPr lang="en-US" sz="950" dirty="0" err="1" smtClean="0"/>
              <a:t>Horonaim</a:t>
            </a:r>
            <a:r>
              <a:rPr lang="en-US" sz="950" dirty="0" smtClean="0"/>
              <a:t>, the men of Edom dwelt therein, on the descent from old. And </a:t>
            </a:r>
            <a:r>
              <a:rPr lang="en-US" sz="950" dirty="0" err="1" smtClean="0"/>
              <a:t>Chemosh</a:t>
            </a:r>
            <a:r>
              <a:rPr lang="en-US" sz="950" dirty="0" smtClean="0"/>
              <a:t> said to me, Go down, make war against </a:t>
            </a:r>
            <a:r>
              <a:rPr lang="en-US" sz="950" dirty="0" err="1" smtClean="0"/>
              <a:t>Horonaim</a:t>
            </a:r>
            <a:r>
              <a:rPr lang="en-US" sz="950" dirty="0" smtClean="0"/>
              <a:t>, and take it. And I assaulted it, And I took it, for </a:t>
            </a:r>
            <a:r>
              <a:rPr lang="en-US" sz="950" dirty="0" err="1" smtClean="0"/>
              <a:t>Chemosh</a:t>
            </a:r>
            <a:r>
              <a:rPr lang="en-US" sz="950" dirty="0" smtClean="0"/>
              <a:t> restored it in my days. Wherefore I made.... ...year...and I...</a:t>
            </a:r>
            <a:endParaRPr lang="en-US" sz="95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34</a:t>
            </a:fld>
            <a:endParaRPr lang="en-US"/>
          </a:p>
        </p:txBody>
      </p:sp>
    </p:spTree>
    <p:extLst>
      <p:ext uri="{BB962C8B-B14F-4D97-AF65-F5344CB8AC3E}">
        <p14:creationId xmlns:p14="http://schemas.microsoft.com/office/powerpoint/2010/main" val="68720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912" y="4473891"/>
            <a:ext cx="6163056" cy="4356075"/>
          </a:xfrm>
        </p:spPr>
        <p:txBody>
          <a:bodyPr/>
          <a:lstStyle/>
          <a:p>
            <a:r>
              <a:rPr lang="en-US" sz="1400" i="0" dirty="0" smtClean="0"/>
              <a:t>Point 3 (The stone contains</a:t>
            </a:r>
            <a:r>
              <a:rPr lang="en-US" sz="1400" i="0" baseline="0" dirty="0" smtClean="0"/>
              <a:t> references to:)</a:t>
            </a:r>
          </a:p>
          <a:p>
            <a:pPr marL="342900" indent="-342900">
              <a:buFont typeface="Arial" panose="020B0604020202020204" pitchFamily="34" charset="0"/>
              <a:buChar char="•"/>
            </a:pPr>
            <a:r>
              <a:rPr lang="en-US" sz="1400" i="0" baseline="0" dirty="0" smtClean="0"/>
              <a:t>“House of </a:t>
            </a:r>
            <a:r>
              <a:rPr lang="en-US" sz="1400" i="0" baseline="0" dirty="0" err="1" smtClean="0"/>
              <a:t>Omri</a:t>
            </a:r>
            <a:r>
              <a:rPr lang="en-US" sz="1400" i="0" baseline="0" dirty="0" smtClean="0"/>
              <a:t>” (King of Israel)</a:t>
            </a:r>
          </a:p>
          <a:p>
            <a:pPr marL="342900" indent="-342900">
              <a:buFont typeface="Arial" panose="020B0604020202020204" pitchFamily="34" charset="0"/>
              <a:buChar char="•"/>
            </a:pPr>
            <a:r>
              <a:rPr lang="en-US" sz="1400" i="0" baseline="0" dirty="0" smtClean="0"/>
              <a:t>The earliest extra-Biblical reference to Yahweh, the God of Israel</a:t>
            </a:r>
          </a:p>
          <a:p>
            <a:pPr marL="342900" indent="-342900">
              <a:buFont typeface="Arial" panose="020B0604020202020204" pitchFamily="34" charset="0"/>
              <a:buChar char="•"/>
            </a:pPr>
            <a:r>
              <a:rPr lang="en-US" sz="1400" i="0" baseline="0" dirty="0" smtClean="0"/>
              <a:t>Possibly a reference to “House of David” (Kingdom of Judah)</a:t>
            </a:r>
          </a:p>
          <a:p>
            <a:pPr marL="342900" indent="-342900">
              <a:buFont typeface="Arial" panose="020B0604020202020204" pitchFamily="34" charset="0"/>
              <a:buChar char="•"/>
            </a:pPr>
            <a:r>
              <a:rPr lang="en-US" sz="1400" i="0" baseline="0" dirty="0" smtClean="0"/>
              <a:t>Quote about Jehovah:  “</a:t>
            </a:r>
            <a:r>
              <a:rPr lang="en-US" sz="1400" dirty="0" smtClean="0"/>
              <a:t>And </a:t>
            </a:r>
            <a:r>
              <a:rPr lang="en-US" sz="1400" dirty="0" err="1" smtClean="0"/>
              <a:t>Chemosh</a:t>
            </a:r>
            <a:r>
              <a:rPr lang="en-US" sz="1400" dirty="0" smtClean="0"/>
              <a:t> said to me, Go take Nebo against Israel, and I went in the night and I fought against it from the break of day till noon, and I took it: and I killed in all seven thousand men, but I did not kill the women and maidens, for I devoted them to </a:t>
            </a:r>
            <a:r>
              <a:rPr lang="en-US" sz="1400" dirty="0" err="1" smtClean="0"/>
              <a:t>Ashtar-Chemosh</a:t>
            </a:r>
            <a:r>
              <a:rPr lang="en-US" sz="1400" dirty="0" smtClean="0"/>
              <a:t>; </a:t>
            </a:r>
            <a:r>
              <a:rPr lang="en-US" sz="1400" u="sng" dirty="0" smtClean="0"/>
              <a:t>and I took from it the vessels of Jehovah</a:t>
            </a:r>
            <a:r>
              <a:rPr lang="en-US" sz="1400" dirty="0" smtClean="0"/>
              <a:t>, and offered them before </a:t>
            </a:r>
            <a:r>
              <a:rPr lang="en-US" sz="1400" dirty="0" err="1" smtClean="0"/>
              <a:t>Chemosh</a:t>
            </a:r>
            <a:r>
              <a:rPr lang="en-US" sz="1400" dirty="0" smtClean="0"/>
              <a:t>.”</a:t>
            </a:r>
          </a:p>
          <a:p>
            <a:pPr marL="342900" indent="-342900">
              <a:buFont typeface="Arial" panose="020B0604020202020204" pitchFamily="34" charset="0"/>
              <a:buChar char="•"/>
            </a:pPr>
            <a:r>
              <a:rPr lang="en-US" sz="1400" i="0" dirty="0" smtClean="0"/>
              <a:t>Quote about House of David,</a:t>
            </a:r>
            <a:r>
              <a:rPr lang="en-US" sz="1400" i="0" baseline="0" dirty="0" smtClean="0"/>
              <a:t> referred to in Wikipedia:  “</a:t>
            </a:r>
            <a:r>
              <a:rPr lang="en-US" sz="1400" dirty="0" smtClean="0"/>
              <a:t>This section is badly damaged, but appears to tell of </a:t>
            </a:r>
            <a:r>
              <a:rPr lang="en-US" sz="1400" dirty="0" err="1" smtClean="0"/>
              <a:t>Mesha's</a:t>
            </a:r>
            <a:r>
              <a:rPr lang="en-US" sz="1400" dirty="0" smtClean="0"/>
              <a:t> </a:t>
            </a:r>
            <a:r>
              <a:rPr lang="en-US" sz="1400" dirty="0" err="1" smtClean="0"/>
              <a:t>reconquest</a:t>
            </a:r>
            <a:r>
              <a:rPr lang="en-US" sz="1400" dirty="0" smtClean="0"/>
              <a:t> of the southern lands of Moab, just as the earlier part dealt with victories in the north. Line 31 says that he captured </a:t>
            </a:r>
            <a:r>
              <a:rPr lang="en-US" sz="1400" dirty="0" err="1" smtClean="0"/>
              <a:t>Horonen</a:t>
            </a:r>
            <a:r>
              <a:rPr lang="en-US" sz="1400" dirty="0" smtClean="0"/>
              <a:t> from someone who was occupying it. Just who the occupants were is unclear. The legible letters are BT[*]WD, with the square brackets representing a damaged space that probably contained just one letter</a:t>
            </a:r>
            <a:r>
              <a:rPr lang="en-US" sz="1400" u="sng" dirty="0" smtClean="0"/>
              <a:t>. Andre </a:t>
            </a:r>
            <a:r>
              <a:rPr lang="en-US" sz="1400" u="sng" dirty="0" err="1" smtClean="0"/>
              <a:t>Lemaire</a:t>
            </a:r>
            <a:r>
              <a:rPr lang="en-US" sz="1400" u="sng" dirty="0" smtClean="0"/>
              <a:t> has reconstructed this as BT[D]WD, "House of David", meaning Judah. This is not universally accepted </a:t>
            </a:r>
            <a:r>
              <a:rPr lang="en-US" sz="1400" dirty="0" smtClean="0"/>
              <a:t>- </a:t>
            </a:r>
            <a:r>
              <a:rPr lang="en-US" sz="1400" dirty="0" err="1" smtClean="0"/>
              <a:t>Nadav</a:t>
            </a:r>
            <a:r>
              <a:rPr lang="en-US" sz="1400" dirty="0" smtClean="0"/>
              <a:t> </a:t>
            </a:r>
            <a:r>
              <a:rPr lang="en-US" sz="1400" dirty="0" err="1" smtClean="0"/>
              <a:t>Na'aman</a:t>
            </a:r>
            <a:r>
              <a:rPr lang="en-US" sz="1400" dirty="0" smtClean="0"/>
              <a:t>, for instance, reads it as BT[D]WD[H], "House of </a:t>
            </a:r>
            <a:r>
              <a:rPr lang="en-US" sz="1400" dirty="0" err="1" smtClean="0"/>
              <a:t>Daodoh</a:t>
            </a:r>
            <a:r>
              <a:rPr lang="en-US" sz="1400" dirty="0" smtClean="0"/>
              <a:t>", a local ruling family;</a:t>
            </a:r>
            <a:r>
              <a:rPr lang="en-US" sz="1400" baseline="30000" dirty="0" smtClean="0">
                <a:hlinkClick r:id="rId3"/>
              </a:rPr>
              <a:t>[19]</a:t>
            </a:r>
            <a:r>
              <a:rPr lang="en-US" sz="1400" dirty="0" smtClean="0"/>
              <a:t> </a:t>
            </a:r>
            <a:r>
              <a:rPr lang="en-US" sz="1400" u="sng" dirty="0" smtClean="0"/>
              <a:t>but if </a:t>
            </a:r>
            <a:r>
              <a:rPr lang="en-US" sz="1400" u="sng" dirty="0" err="1" smtClean="0"/>
              <a:t>Lemaire</a:t>
            </a:r>
            <a:r>
              <a:rPr lang="en-US" sz="1400" u="sng" dirty="0" smtClean="0"/>
              <a:t> is correct, then this is the earliest evidence of the existence of the Judean kingdom and its Davidic dynasty.</a:t>
            </a:r>
            <a:r>
              <a:rPr lang="en-US" sz="1400" dirty="0" smtClean="0"/>
              <a:t>”</a:t>
            </a:r>
            <a:endParaRPr lang="en-US" sz="1400" i="0" dirty="0" smtClean="0"/>
          </a:p>
          <a:p>
            <a:pPr marL="342900" indent="-342900">
              <a:buFont typeface="Arial" panose="020B0604020202020204" pitchFamily="34" charset="0"/>
              <a:buChar char="•"/>
            </a:pPr>
            <a:endParaRPr lang="en-US" sz="24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35</a:t>
            </a:fld>
            <a:endParaRPr lang="en-US"/>
          </a:p>
        </p:txBody>
      </p:sp>
    </p:spTree>
    <p:extLst>
      <p:ext uri="{BB962C8B-B14F-4D97-AF65-F5344CB8AC3E}">
        <p14:creationId xmlns:p14="http://schemas.microsoft.com/office/powerpoint/2010/main" val="2280799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Text</a:t>
            </a:r>
            <a:endParaRPr lang="en-US" i="0" dirty="0"/>
          </a:p>
        </p:txBody>
      </p:sp>
      <p:sp>
        <p:nvSpPr>
          <p:cNvPr id="4" name="Slide Number Placeholder 3"/>
          <p:cNvSpPr>
            <a:spLocks noGrp="1"/>
          </p:cNvSpPr>
          <p:nvPr>
            <p:ph type="sldNum" sz="quarter" idx="10"/>
          </p:nvPr>
        </p:nvSpPr>
        <p:spPr/>
        <p:txBody>
          <a:bodyPr/>
          <a:lstStyle/>
          <a:p>
            <a:fld id="{306AB216-C89E-430D-B6D9-2C31B93407A0}" type="slidenum">
              <a:rPr lang="en-US" smtClean="0"/>
              <a:t>36</a:t>
            </a:fld>
            <a:endParaRPr lang="en-US"/>
          </a:p>
        </p:txBody>
      </p:sp>
    </p:spTree>
    <p:extLst>
      <p:ext uri="{BB962C8B-B14F-4D97-AF65-F5344CB8AC3E}">
        <p14:creationId xmlns:p14="http://schemas.microsoft.com/office/powerpoint/2010/main" val="1999227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800" i="0" dirty="0" smtClean="0"/>
              <a:t>The text of</a:t>
            </a:r>
            <a:r>
              <a:rPr lang="en-US" sz="2800" i="0" baseline="0" dirty="0" smtClean="0"/>
              <a:t> the Cylinder confirms that Cyrus policy was to repatriate the peoples displaced by Nebuchadnezzar, and to return the religious artifacts to them.</a:t>
            </a: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37</a:t>
            </a:fld>
            <a:endParaRPr lang="en-US" dirty="0"/>
          </a:p>
        </p:txBody>
      </p:sp>
    </p:spTree>
    <p:extLst>
      <p:ext uri="{BB962C8B-B14F-4D97-AF65-F5344CB8AC3E}">
        <p14:creationId xmlns:p14="http://schemas.microsoft.com/office/powerpoint/2010/main" val="5385144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i="0" dirty="0" smtClean="0"/>
              <a:t>A large</a:t>
            </a:r>
            <a:r>
              <a:rPr lang="en-US" sz="2000" i="0" baseline="0" dirty="0" smtClean="0"/>
              <a:t> limestone block.</a:t>
            </a:r>
          </a:p>
          <a:p>
            <a:endParaRPr lang="en-US" sz="2000" i="0" baseline="0" dirty="0" smtClean="0"/>
          </a:p>
          <a:p>
            <a:r>
              <a:rPr lang="en-US" sz="2000" i="0" dirty="0" smtClean="0"/>
              <a:t>The limestone block was discovered in June 1961 by Italian archaeologists led by Dr. Antonio </a:t>
            </a:r>
            <a:r>
              <a:rPr lang="en-US" sz="2000" i="0" dirty="0" err="1" smtClean="0"/>
              <a:t>Frova</a:t>
            </a:r>
            <a:r>
              <a:rPr lang="en-US" sz="2000" i="0" dirty="0" smtClean="0"/>
              <a:t> while excavating an ancient theater (built by decree of Herod the Great c. 30 BC). The stone had been reused in the 4th century as part of a set of stairs leading up to the seating and was discovered in situ.[9] The theatre is located in a town that was called Caesarea </a:t>
            </a:r>
            <a:r>
              <a:rPr lang="en-US" sz="2000" i="0" dirty="0" err="1" smtClean="0"/>
              <a:t>Maritima</a:t>
            </a:r>
            <a:r>
              <a:rPr lang="en-US" sz="2000" i="0" dirty="0" smtClean="0"/>
              <a:t> in the present-day city of Caesarea-on-the-Sea (also called </a:t>
            </a:r>
            <a:r>
              <a:rPr lang="en-US" sz="2000" i="0" dirty="0" err="1" smtClean="0"/>
              <a:t>Maritima</a:t>
            </a:r>
            <a:r>
              <a:rPr lang="en-US" sz="2000" i="0" dirty="0" smtClean="0"/>
              <a:t>).</a:t>
            </a:r>
            <a:endParaRPr lang="en-US" sz="20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38</a:t>
            </a:fld>
            <a:endParaRPr lang="en-US"/>
          </a:p>
        </p:txBody>
      </p:sp>
    </p:spTree>
    <p:extLst>
      <p:ext uri="{BB962C8B-B14F-4D97-AF65-F5344CB8AC3E}">
        <p14:creationId xmlns:p14="http://schemas.microsoft.com/office/powerpoint/2010/main" val="387828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sz="2000" i="0" dirty="0" smtClean="0"/>
              <a:t>On the partially damaged block is a dedication to the deified Augustus and Livia ("the Divine </a:t>
            </a:r>
            <a:r>
              <a:rPr lang="en-US" sz="2000" i="0" dirty="0" err="1" smtClean="0"/>
              <a:t>Augusti</a:t>
            </a:r>
            <a:r>
              <a:rPr lang="en-US" sz="2000" i="0" dirty="0" smtClean="0"/>
              <a:t>") of a </a:t>
            </a:r>
            <a:r>
              <a:rPr lang="en-US" sz="2000" i="0" dirty="0" err="1" smtClean="0"/>
              <a:t>Tiberieum</a:t>
            </a:r>
            <a:r>
              <a:rPr lang="en-US" sz="2000" i="0" dirty="0" smtClean="0"/>
              <a:t> (a building in </a:t>
            </a:r>
            <a:r>
              <a:rPr lang="en-US" sz="2000" i="0" dirty="0" err="1" smtClean="0"/>
              <a:t>honour</a:t>
            </a:r>
            <a:r>
              <a:rPr lang="en-US" sz="2000" i="0" dirty="0" smtClean="0"/>
              <a:t> of Tiberius Caesar Augustus). It has been deemed authentic because it was discovered in the coastal town of Caesarea, which was the capital of </a:t>
            </a:r>
            <a:r>
              <a:rPr lang="en-US" sz="2000" i="0" dirty="0" err="1" smtClean="0"/>
              <a:t>Iudaea</a:t>
            </a:r>
            <a:r>
              <a:rPr lang="en-US" sz="2000" i="0" dirty="0" smtClean="0"/>
              <a:t> Province[8] during the time Pontius Pilate was Roman governor.</a:t>
            </a:r>
          </a:p>
          <a:p>
            <a:endParaRPr lang="en-US" sz="1800" i="0" dirty="0" smtClean="0"/>
          </a:p>
          <a:p>
            <a:r>
              <a:rPr lang="en-US" sz="1800" dirty="0" smtClean="0"/>
              <a:t>The partial inscription reads (conjectural letters in brackets):</a:t>
            </a:r>
            <a:r>
              <a:rPr lang="en-US" sz="1800" baseline="30000" dirty="0" smtClean="0">
                <a:hlinkClick r:id="rId3"/>
              </a:rPr>
              <a:t>[3]</a:t>
            </a:r>
            <a:endParaRPr lang="en-US" sz="1800" dirty="0" smtClean="0"/>
          </a:p>
          <a:p>
            <a:r>
              <a:rPr lang="en-US" sz="1800" dirty="0" smtClean="0"/>
              <a:t>[</a:t>
            </a:r>
            <a:r>
              <a:rPr lang="en-US" sz="1800" i="1" dirty="0" smtClean="0"/>
              <a:t>DIS AUGUSTI</a:t>
            </a:r>
            <a:r>
              <a:rPr lang="en-US" sz="1800" dirty="0" smtClean="0"/>
              <a:t>]S TIBERIÉUM </a:t>
            </a:r>
          </a:p>
          <a:p>
            <a:r>
              <a:rPr lang="en-US" sz="1800" dirty="0" smtClean="0"/>
              <a:t>[</a:t>
            </a:r>
            <a:r>
              <a:rPr lang="en-US" sz="1800" i="1" dirty="0" smtClean="0"/>
              <a:t>...PO</a:t>
            </a:r>
            <a:r>
              <a:rPr lang="en-US" sz="1800" dirty="0" smtClean="0"/>
              <a:t>]NTIUS PILATUS </a:t>
            </a:r>
          </a:p>
          <a:p>
            <a:r>
              <a:rPr lang="en-US" sz="1800" dirty="0" smtClean="0"/>
              <a:t>[</a:t>
            </a:r>
            <a:r>
              <a:rPr lang="en-US" sz="1800" i="1" dirty="0" smtClean="0"/>
              <a:t>...PRAEF</a:t>
            </a:r>
            <a:r>
              <a:rPr lang="en-US" sz="1800" dirty="0" smtClean="0"/>
              <a:t>]ECTUS IUDA[</a:t>
            </a:r>
            <a:r>
              <a:rPr lang="en-US" sz="1800" i="1" dirty="0" smtClean="0"/>
              <a:t>EA</a:t>
            </a:r>
            <a:r>
              <a:rPr lang="en-US" sz="1800" dirty="0" smtClean="0"/>
              <a:t>]E [</a:t>
            </a:r>
            <a:r>
              <a:rPr lang="en-US" sz="1800" i="1" dirty="0" smtClean="0"/>
              <a:t>...FECIT D</a:t>
            </a:r>
            <a:r>
              <a:rPr lang="en-US" sz="1800" dirty="0" smtClean="0"/>
              <a:t>]E[</a:t>
            </a:r>
            <a:r>
              <a:rPr lang="en-US" sz="1800" i="1" dirty="0" smtClean="0"/>
              <a:t>DICAVIT</a:t>
            </a:r>
            <a:r>
              <a:rPr lang="en-US" sz="1800" dirty="0" smtClean="0"/>
              <a:t>] </a:t>
            </a:r>
            <a:endParaRPr lang="en-US" sz="1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39</a:t>
            </a:fld>
            <a:endParaRPr lang="en-US"/>
          </a:p>
        </p:txBody>
      </p:sp>
    </p:spTree>
    <p:extLst>
      <p:ext uri="{BB962C8B-B14F-4D97-AF65-F5344CB8AC3E}">
        <p14:creationId xmlns:p14="http://schemas.microsoft.com/office/powerpoint/2010/main" val="1590436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Greek</a:t>
            </a:r>
            <a:r>
              <a:rPr lang="en-US" baseline="0" dirty="0" smtClean="0"/>
              <a:t> term “apologia” (</a:t>
            </a:r>
            <a:r>
              <a:rPr lang="en-US" dirty="0"/>
              <a:t>a </a:t>
            </a:r>
            <a:r>
              <a:rPr lang="en-US" i="1" dirty="0"/>
              <a:t>plea</a:t>
            </a:r>
            <a:r>
              <a:rPr lang="en-US" dirty="0"/>
              <a:t> (“apology”): - answer (for self), clearing of self, </a:t>
            </a:r>
            <a:r>
              <a:rPr lang="en-US" dirty="0" err="1"/>
              <a:t>defence</a:t>
            </a:r>
            <a:r>
              <a:rPr lang="en-US" dirty="0"/>
              <a:t>.) </a:t>
            </a:r>
            <a:r>
              <a:rPr lang="en-US" b="1" dirty="0"/>
              <a:t>Strong’s</a:t>
            </a:r>
          </a:p>
          <a:p>
            <a:pPr defTabSz="931774">
              <a:defRPr/>
            </a:pPr>
            <a:endParaRPr lang="en-US" b="1" dirty="0"/>
          </a:p>
          <a:p>
            <a:pPr defTabSz="931774">
              <a:defRPr/>
            </a:pPr>
            <a:r>
              <a:rPr lang="en-US" dirty="0"/>
              <a:t>Acts 22:1; Acts 25:16; </a:t>
            </a:r>
            <a:r>
              <a:rPr lang="en-US" u="sng" dirty="0"/>
              <a:t>2 Cor. 7:11</a:t>
            </a:r>
            <a:r>
              <a:rPr lang="en-US" dirty="0"/>
              <a:t>; Phi. 1:7, Phi. 1:17; 2 Tim. 4:16; 1 Pet. 3:15  (translated: answer, defense, </a:t>
            </a:r>
            <a:r>
              <a:rPr lang="en-US" u="sng" dirty="0"/>
              <a:t>clearing of yourselves</a:t>
            </a:r>
            <a:r>
              <a:rPr lang="en-US" dirty="0"/>
              <a:t>)</a:t>
            </a:r>
            <a:endParaRPr lang="en-US" b="1" dirty="0"/>
          </a:p>
        </p:txBody>
      </p:sp>
      <p:sp>
        <p:nvSpPr>
          <p:cNvPr id="4" name="Slide Number Placeholder 3"/>
          <p:cNvSpPr>
            <a:spLocks noGrp="1"/>
          </p:cNvSpPr>
          <p:nvPr>
            <p:ph type="sldNum" sz="quarter" idx="10"/>
          </p:nvPr>
        </p:nvSpPr>
        <p:spPr/>
        <p:txBody>
          <a:bodyPr/>
          <a:lstStyle/>
          <a:p>
            <a:fld id="{306AB216-C89E-430D-B6D9-2C31B93407A0}" type="slidenum">
              <a:rPr lang="en-US" smtClean="0"/>
              <a:t>4</a:t>
            </a:fld>
            <a:endParaRPr lang="en-US"/>
          </a:p>
        </p:txBody>
      </p:sp>
    </p:spTree>
    <p:extLst>
      <p:ext uri="{BB962C8B-B14F-4D97-AF65-F5344CB8AC3E}">
        <p14:creationId xmlns:p14="http://schemas.microsoft.com/office/powerpoint/2010/main" val="10317820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000" i="0" dirty="0" smtClean="0"/>
              <a:t>The</a:t>
            </a:r>
            <a:r>
              <a:rPr lang="en-US" sz="2000" i="0" baseline="0" dirty="0" smtClean="0"/>
              <a:t> inscription describes six different </a:t>
            </a:r>
            <a:r>
              <a:rPr lang="en-US" sz="2000" i="0" baseline="0" dirty="0" err="1" smtClean="0"/>
              <a:t>politarchs</a:t>
            </a:r>
            <a:r>
              <a:rPr lang="en-US" sz="2000" i="0" baseline="0" dirty="0" smtClean="0"/>
              <a:t>.</a:t>
            </a:r>
          </a:p>
          <a:p>
            <a:pPr marL="342900" indent="-342900">
              <a:buFont typeface="Arial" panose="020B0604020202020204" pitchFamily="34" charset="0"/>
              <a:buChar char="•"/>
            </a:pPr>
            <a:r>
              <a:rPr lang="en-US" sz="2000" i="0" baseline="0" dirty="0" smtClean="0"/>
              <a:t>Greek – </a:t>
            </a:r>
            <a:r>
              <a:rPr lang="en-US" sz="2000" i="0" baseline="0" dirty="0" err="1" smtClean="0"/>
              <a:t>poli</a:t>
            </a:r>
            <a:r>
              <a:rPr lang="en-US" sz="2000" i="0" baseline="0" dirty="0" smtClean="0"/>
              <a:t> (people) arch (ruler)</a:t>
            </a:r>
          </a:p>
          <a:p>
            <a:pPr marL="342900" indent="-342900">
              <a:buFont typeface="Arial" panose="020B0604020202020204" pitchFamily="34" charset="0"/>
              <a:buChar char="•"/>
            </a:pPr>
            <a:r>
              <a:rPr lang="en-US" sz="2000" i="0" baseline="0" dirty="0" smtClean="0"/>
              <a:t>“Rulers of the people”</a:t>
            </a:r>
          </a:p>
          <a:p>
            <a:pPr marL="342900" indent="-342900">
              <a:buFont typeface="Arial" panose="020B0604020202020204" pitchFamily="34" charset="0"/>
              <a:buChar char="•"/>
            </a:pPr>
            <a:r>
              <a:rPr lang="en-US" sz="2000" i="0" baseline="0" dirty="0" smtClean="0"/>
              <a:t>The term is correctly used by Luke in Acts 17</a:t>
            </a:r>
          </a:p>
          <a:p>
            <a:pPr marL="342900" indent="-342900">
              <a:buFont typeface="Arial" panose="020B0604020202020204" pitchFamily="34" charset="0"/>
              <a:buChar char="•"/>
            </a:pPr>
            <a:endParaRPr lang="en-US" sz="2000" i="0" baseline="0" dirty="0" smtClean="0"/>
          </a:p>
          <a:p>
            <a:pPr marL="342900" indent="-342900">
              <a:buFont typeface="Arial" panose="020B0604020202020204" pitchFamily="34" charset="0"/>
              <a:buChar char="•"/>
            </a:pPr>
            <a:r>
              <a:rPr lang="en-US" sz="2000" i="0" baseline="0" dirty="0" smtClean="0"/>
              <a:t>Note:  Other sources I consulted gave the date of 1835 as the discovery of the arch and inscription, noting that the arch was later destroyed in 1867.  (The inscription remains, and is in the British Museum).</a:t>
            </a:r>
            <a:endParaRPr lang="en-US" sz="20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40</a:t>
            </a:fld>
            <a:endParaRPr lang="en-US"/>
          </a:p>
        </p:txBody>
      </p:sp>
    </p:spTree>
    <p:extLst>
      <p:ext uri="{BB962C8B-B14F-4D97-AF65-F5344CB8AC3E}">
        <p14:creationId xmlns:p14="http://schemas.microsoft.com/office/powerpoint/2010/main" val="3774006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0" indent="0">
              <a:buFont typeface="Arial" panose="020B0604020202020204" pitchFamily="34" charset="0"/>
              <a:buNone/>
            </a:pPr>
            <a:r>
              <a:rPr lang="en-US" sz="1800" i="0" dirty="0" smtClean="0"/>
              <a:t>This is a rare piece of physical evidence of the Roman</a:t>
            </a:r>
            <a:r>
              <a:rPr lang="en-US" sz="1800" i="0" baseline="0" dirty="0" smtClean="0"/>
              <a:t> practice of crucifixion.</a:t>
            </a:r>
          </a:p>
          <a:p>
            <a:pPr marL="0" indent="0">
              <a:buFont typeface="Arial" panose="020B0604020202020204" pitchFamily="34" charset="0"/>
              <a:buNone/>
            </a:pPr>
            <a:endParaRPr lang="en-US" sz="1800" i="0" baseline="0" dirty="0" smtClean="0"/>
          </a:p>
          <a:p>
            <a:pPr marL="800100" lvl="1" indent="-342900">
              <a:buFont typeface="Arial" panose="020B0604020202020204" pitchFamily="34" charset="0"/>
              <a:buChar char="•"/>
            </a:pPr>
            <a:r>
              <a:rPr lang="en-US" sz="1800" i="0" baseline="0" dirty="0" smtClean="0"/>
              <a:t>Found in 1968</a:t>
            </a:r>
          </a:p>
          <a:p>
            <a:pPr marL="800100" lvl="1" indent="-342900">
              <a:buFont typeface="Arial" panose="020B0604020202020204" pitchFamily="34" charset="0"/>
              <a:buChar char="•"/>
            </a:pPr>
            <a:r>
              <a:rPr lang="en-US" sz="1800" i="0" baseline="0" dirty="0" smtClean="0"/>
              <a:t>Accidentally discovered when construction workers uncovered a Jewish tomb.</a:t>
            </a:r>
          </a:p>
          <a:p>
            <a:pPr marL="800100" lvl="1" indent="-342900">
              <a:buFont typeface="Arial" panose="020B0604020202020204" pitchFamily="34" charset="0"/>
              <a:buChar char="•"/>
            </a:pPr>
            <a:r>
              <a:rPr lang="en-US" sz="1800" i="0" dirty="0" smtClean="0"/>
              <a:t>Traces of wood were found at both ends of the nail</a:t>
            </a:r>
          </a:p>
          <a:p>
            <a:pPr marL="800100" lvl="1" indent="-342900">
              <a:buFont typeface="Arial" panose="020B0604020202020204" pitchFamily="34" charset="0"/>
              <a:buChar char="•"/>
            </a:pPr>
            <a:r>
              <a:rPr lang="en-US" sz="1800" i="0" dirty="0" smtClean="0"/>
              <a:t>This crucifixion</a:t>
            </a:r>
            <a:r>
              <a:rPr lang="en-US" sz="1800" i="0" baseline="0" dirty="0" smtClean="0"/>
              <a:t> was believed to have taken place in the first century.</a:t>
            </a:r>
            <a:endParaRPr lang="en-US" sz="1800" i="0" dirty="0" smtClean="0"/>
          </a:p>
          <a:p>
            <a:pPr marL="800100" lvl="1" indent="-342900">
              <a:buFont typeface="Arial" panose="020B0604020202020204" pitchFamily="34" charset="0"/>
              <a:buChar char="•"/>
            </a:pPr>
            <a:endParaRPr lang="en-US" sz="1800" i="0" dirty="0" smtClean="0"/>
          </a:p>
          <a:p>
            <a:pPr marL="0" lvl="0" indent="0">
              <a:buFontTx/>
              <a:buNone/>
            </a:pPr>
            <a:r>
              <a:rPr lang="en-US" sz="1800" i="0" dirty="0" smtClean="0"/>
              <a:t>Note:  The more common method</a:t>
            </a:r>
            <a:r>
              <a:rPr lang="en-US" sz="1800" i="0" baseline="0" dirty="0" smtClean="0"/>
              <a:t> of crucifixion may have been to use ropes to bind the arms (at least), BUT, this find does corroborate the Biblical account of Christ’s crucifixion.</a:t>
            </a:r>
            <a:endParaRPr lang="en-US" sz="1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41</a:t>
            </a:fld>
            <a:endParaRPr lang="en-US"/>
          </a:p>
        </p:txBody>
      </p:sp>
    </p:spTree>
    <p:extLst>
      <p:ext uri="{BB962C8B-B14F-4D97-AF65-F5344CB8AC3E}">
        <p14:creationId xmlns:p14="http://schemas.microsoft.com/office/powerpoint/2010/main" val="14136288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24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42</a:t>
            </a:fld>
            <a:endParaRPr lang="en-US"/>
          </a:p>
        </p:txBody>
      </p:sp>
    </p:spTree>
    <p:extLst>
      <p:ext uri="{BB962C8B-B14F-4D97-AF65-F5344CB8AC3E}">
        <p14:creationId xmlns:p14="http://schemas.microsoft.com/office/powerpoint/2010/main" val="21926102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sz="1600" i="0" dirty="0" smtClean="0"/>
              <a:t>Note:  A proconsul</a:t>
            </a:r>
            <a:r>
              <a:rPr lang="en-US" sz="1600" i="0" baseline="0" dirty="0" smtClean="0"/>
              <a:t> generally ruled only for a year.  This is a precise corroboration of Luke’s narrative regarding Paul’s journeys.</a:t>
            </a:r>
          </a:p>
          <a:p>
            <a:pPr marL="800100" lvl="1" indent="-342900">
              <a:buFont typeface="Arial" panose="020B0604020202020204" pitchFamily="34" charset="0"/>
              <a:buChar char="•"/>
            </a:pPr>
            <a:r>
              <a:rPr lang="en-US" sz="1600" i="0" baseline="0" dirty="0" smtClean="0"/>
              <a:t>The letter reveals that Claudius was begin acclaimed for the 26</a:t>
            </a:r>
            <a:r>
              <a:rPr lang="en-US" sz="1600" i="0" baseline="30000" dirty="0" smtClean="0"/>
              <a:t>th</a:t>
            </a:r>
            <a:r>
              <a:rPr lang="en-US" sz="1600" i="0" baseline="0" dirty="0" smtClean="0"/>
              <a:t> time, which happened in the spring of A.D. 52.</a:t>
            </a:r>
          </a:p>
          <a:p>
            <a:endParaRPr lang="en-US" sz="1600" i="0" dirty="0" smtClean="0"/>
          </a:p>
          <a:p>
            <a:r>
              <a:rPr lang="en-US" sz="1600" dirty="0" smtClean="0"/>
              <a:t>The reconstructed inscription begins thus:</a:t>
            </a:r>
          </a:p>
          <a:p>
            <a:r>
              <a:rPr lang="en-US" sz="1400" i="1" dirty="0" smtClean="0"/>
              <a:t>Tiber[</a:t>
            </a:r>
            <a:r>
              <a:rPr lang="en-US" sz="1400" i="1" dirty="0" err="1" smtClean="0"/>
              <a:t>ius</a:t>
            </a:r>
            <a:r>
              <a:rPr lang="en-US" sz="1400" i="1" dirty="0" smtClean="0"/>
              <a:t> Claudius </a:t>
            </a:r>
            <a:r>
              <a:rPr lang="en-US" sz="1400" i="1" dirty="0" err="1" smtClean="0"/>
              <a:t>Cae</a:t>
            </a:r>
            <a:r>
              <a:rPr lang="en-US" sz="1400" i="1" dirty="0" smtClean="0"/>
              <a:t>]</a:t>
            </a:r>
            <a:r>
              <a:rPr lang="en-US" sz="1400" i="1" dirty="0" err="1" smtClean="0"/>
              <a:t>sar</a:t>
            </a:r>
            <a:r>
              <a:rPr lang="en-US" sz="1400" i="1" dirty="0" smtClean="0"/>
              <a:t> Augustus Ge[</a:t>
            </a:r>
            <a:r>
              <a:rPr lang="en-US" sz="1400" i="1" dirty="0" err="1" smtClean="0"/>
              <a:t>rmanicus</a:t>
            </a:r>
            <a:r>
              <a:rPr lang="en-US" sz="1400" i="1" dirty="0" smtClean="0"/>
              <a:t>, invested with </a:t>
            </a:r>
            <a:r>
              <a:rPr lang="en-US" sz="1400" i="1" dirty="0" err="1" smtClean="0"/>
              <a:t>tribunician</a:t>
            </a:r>
            <a:r>
              <a:rPr lang="en-US" sz="1400" i="1" dirty="0" smtClean="0"/>
              <a:t> </a:t>
            </a:r>
            <a:r>
              <a:rPr lang="en-US" sz="1400" i="1" dirty="0" err="1" smtClean="0"/>
              <a:t>po</a:t>
            </a:r>
            <a:r>
              <a:rPr lang="en-US" sz="1400" i="1" dirty="0" smtClean="0"/>
              <a:t>]</a:t>
            </a:r>
            <a:r>
              <a:rPr lang="en-US" sz="1400" i="1" dirty="0" err="1" smtClean="0"/>
              <a:t>wer</a:t>
            </a:r>
            <a:r>
              <a:rPr lang="en-US" sz="1400" i="1" dirty="0" smtClean="0"/>
              <a:t> [for the 12th time, acclaimed Imperator for t]he 26th time, F[</a:t>
            </a:r>
            <a:r>
              <a:rPr lang="en-US" sz="1400" i="1" dirty="0" err="1" smtClean="0"/>
              <a:t>ather</a:t>
            </a:r>
            <a:r>
              <a:rPr lang="en-US" sz="1400" i="1" dirty="0" smtClean="0"/>
              <a:t> of the Fa]</a:t>
            </a:r>
            <a:r>
              <a:rPr lang="en-US" sz="1400" i="1" dirty="0" err="1" smtClean="0"/>
              <a:t>ther</a:t>
            </a:r>
            <a:r>
              <a:rPr lang="en-US" sz="1400" i="1" dirty="0" smtClean="0"/>
              <a:t>[land...]. For a l[</a:t>
            </a:r>
            <a:r>
              <a:rPr lang="en-US" sz="1400" i="1" dirty="0" err="1" smtClean="0"/>
              <a:t>ong</a:t>
            </a:r>
            <a:r>
              <a:rPr lang="en-US" sz="1400" i="1" dirty="0" smtClean="0"/>
              <a:t> time have I been not </a:t>
            </a:r>
            <a:r>
              <a:rPr lang="en-US" sz="1400" i="1" dirty="0" err="1" smtClean="0"/>
              <a:t>onl</a:t>
            </a:r>
            <a:r>
              <a:rPr lang="en-US" sz="1400" i="1" dirty="0" smtClean="0"/>
              <a:t>]y [well-disposed towards t]he ci[ty] of </a:t>
            </a:r>
            <a:r>
              <a:rPr lang="en-US" sz="1400" i="1" dirty="0" err="1" smtClean="0"/>
              <a:t>Delph</a:t>
            </a:r>
            <a:r>
              <a:rPr lang="en-US" sz="1400" i="1" dirty="0" smtClean="0"/>
              <a:t>[</a:t>
            </a:r>
            <a:r>
              <a:rPr lang="en-US" sz="1400" i="1" dirty="0" err="1" smtClean="0"/>
              <a:t>i</a:t>
            </a:r>
            <a:r>
              <a:rPr lang="en-US" sz="1400" i="1" dirty="0" smtClean="0"/>
              <a:t>, but also solicitous for its pro]</a:t>
            </a:r>
            <a:r>
              <a:rPr lang="en-US" sz="1400" i="1" dirty="0" err="1" smtClean="0"/>
              <a:t>sperity</a:t>
            </a:r>
            <a:r>
              <a:rPr lang="en-US" sz="1400" i="1" dirty="0" smtClean="0"/>
              <a:t>, and I have always guard[</a:t>
            </a:r>
            <a:r>
              <a:rPr lang="en-US" sz="1400" i="1" dirty="0" err="1" smtClean="0"/>
              <a:t>ed</a:t>
            </a:r>
            <a:r>
              <a:rPr lang="en-US" sz="1400" i="1" dirty="0" smtClean="0"/>
              <a:t> </a:t>
            </a:r>
            <a:r>
              <a:rPr lang="en-US" sz="1400" i="1" dirty="0" err="1" smtClean="0"/>
              <a:t>th</a:t>
            </a:r>
            <a:r>
              <a:rPr lang="en-US" sz="1400" i="1" dirty="0" smtClean="0"/>
              <a:t>]e </a:t>
            </a:r>
            <a:r>
              <a:rPr lang="en-US" sz="1400" i="1" dirty="0" err="1" smtClean="0"/>
              <a:t>cul</a:t>
            </a:r>
            <a:r>
              <a:rPr lang="en-US" sz="1400" i="1" dirty="0" smtClean="0"/>
              <a:t>[t of t]he [</a:t>
            </a:r>
            <a:r>
              <a:rPr lang="en-US" sz="1400" i="1" dirty="0" err="1" smtClean="0"/>
              <a:t>Pythian</a:t>
            </a:r>
            <a:r>
              <a:rPr lang="en-US" sz="1400" i="1" dirty="0" smtClean="0"/>
              <a:t>] </a:t>
            </a:r>
            <a:r>
              <a:rPr lang="en-US" sz="1400" i="1" dirty="0" err="1" smtClean="0"/>
              <a:t>Apol</a:t>
            </a:r>
            <a:r>
              <a:rPr lang="en-US" sz="1400" i="1" dirty="0" smtClean="0"/>
              <a:t>[lo. But] now [since] it is said to be </a:t>
            </a:r>
            <a:r>
              <a:rPr lang="en-US" sz="1400" i="1" dirty="0" err="1" smtClean="0"/>
              <a:t>desti</a:t>
            </a:r>
            <a:r>
              <a:rPr lang="en-US" sz="1400" i="1" dirty="0" smtClean="0"/>
              <a:t>[</a:t>
            </a:r>
            <a:r>
              <a:rPr lang="en-US" sz="1400" i="1" dirty="0" err="1" smtClean="0"/>
              <a:t>tu</a:t>
            </a:r>
            <a:r>
              <a:rPr lang="en-US" sz="1400" i="1" dirty="0" smtClean="0"/>
              <a:t>]</a:t>
            </a:r>
            <a:r>
              <a:rPr lang="en-US" sz="1400" i="1" dirty="0" err="1" smtClean="0"/>
              <a:t>te</a:t>
            </a:r>
            <a:r>
              <a:rPr lang="en-US" sz="1400" i="1" dirty="0" smtClean="0"/>
              <a:t> of [</a:t>
            </a:r>
            <a:r>
              <a:rPr lang="en-US" sz="1400" i="1" dirty="0" err="1" smtClean="0"/>
              <a:t>citi</a:t>
            </a:r>
            <a:r>
              <a:rPr lang="en-US" sz="1400" i="1" dirty="0" smtClean="0"/>
              <a:t>]</a:t>
            </a:r>
            <a:r>
              <a:rPr lang="en-US" sz="1400" i="1" dirty="0" err="1" smtClean="0"/>
              <a:t>zens</a:t>
            </a:r>
            <a:r>
              <a:rPr lang="en-US" sz="1400" i="1" dirty="0" smtClean="0"/>
              <a:t>, as [L. Jun]</a:t>
            </a:r>
            <a:r>
              <a:rPr lang="en-US" sz="1400" i="1" dirty="0" err="1" smtClean="0"/>
              <a:t>ius</a:t>
            </a:r>
            <a:r>
              <a:rPr lang="en-US" sz="1400" i="1" dirty="0" smtClean="0"/>
              <a:t> </a:t>
            </a:r>
            <a:r>
              <a:rPr lang="en-US" sz="1400" i="1" dirty="0" err="1" smtClean="0"/>
              <a:t>Gallio</a:t>
            </a:r>
            <a:r>
              <a:rPr lang="en-US" sz="1400" i="1" dirty="0" smtClean="0"/>
              <a:t>, my </a:t>
            </a:r>
            <a:r>
              <a:rPr lang="en-US" sz="1400" i="1" dirty="0" err="1" smtClean="0"/>
              <a:t>fri</a:t>
            </a:r>
            <a:r>
              <a:rPr lang="en-US" sz="1400" i="1" dirty="0" smtClean="0"/>
              <a:t>[end] an[d </a:t>
            </a:r>
            <a:r>
              <a:rPr lang="en-US" sz="1400" i="1" dirty="0" err="1" smtClean="0"/>
              <a:t>procon</a:t>
            </a:r>
            <a:r>
              <a:rPr lang="en-US" sz="1400" i="1" dirty="0" smtClean="0"/>
              <a:t>]</a:t>
            </a:r>
            <a:r>
              <a:rPr lang="en-US" sz="1400" i="1" dirty="0" err="1" smtClean="0"/>
              <a:t>sul</a:t>
            </a:r>
            <a:r>
              <a:rPr lang="en-US" sz="1400" i="1" dirty="0" smtClean="0"/>
              <a:t>, [recently reported to me, and being desirous that Delphi] should retain [</a:t>
            </a:r>
            <a:r>
              <a:rPr lang="en-US" sz="1400" i="1" dirty="0" err="1" smtClean="0"/>
              <a:t>inta</a:t>
            </a:r>
            <a:r>
              <a:rPr lang="en-US" sz="1400" i="1" dirty="0" smtClean="0"/>
              <a:t>]</a:t>
            </a:r>
            <a:r>
              <a:rPr lang="en-US" sz="1400" i="1" dirty="0" err="1" smtClean="0"/>
              <a:t>ct</a:t>
            </a:r>
            <a:r>
              <a:rPr lang="en-US" sz="1400" i="1" dirty="0" smtClean="0"/>
              <a:t> its for[</a:t>
            </a:r>
            <a:r>
              <a:rPr lang="en-US" sz="1400" i="1" dirty="0" err="1" smtClean="0"/>
              <a:t>mer</a:t>
            </a:r>
            <a:r>
              <a:rPr lang="en-US" sz="1400" i="1" dirty="0" smtClean="0"/>
              <a:t> rank, I] </a:t>
            </a:r>
            <a:r>
              <a:rPr lang="en-US" sz="1400" i="1" dirty="0" err="1" smtClean="0"/>
              <a:t>ord</a:t>
            </a:r>
            <a:r>
              <a:rPr lang="en-US" sz="1400" i="1" dirty="0" smtClean="0"/>
              <a:t>[</a:t>
            </a:r>
            <a:r>
              <a:rPr lang="en-US" sz="1400" i="1" dirty="0" err="1" smtClean="0"/>
              <a:t>er</a:t>
            </a:r>
            <a:r>
              <a:rPr lang="en-US" sz="1400" i="1" dirty="0" smtClean="0"/>
              <a:t> you (pl.) to in]</a:t>
            </a:r>
            <a:r>
              <a:rPr lang="en-US" sz="1400" i="1" dirty="0" err="1" smtClean="0"/>
              <a:t>vite</a:t>
            </a:r>
            <a:r>
              <a:rPr lang="en-US" sz="1400" i="1" dirty="0" smtClean="0"/>
              <a:t> well-born people also from [</a:t>
            </a:r>
            <a:r>
              <a:rPr lang="en-US" sz="1400" i="1" dirty="0" err="1" smtClean="0"/>
              <a:t>ot</a:t>
            </a:r>
            <a:r>
              <a:rPr lang="en-US" sz="1400" i="1" dirty="0" smtClean="0"/>
              <a:t>]her cities [to Delphi as new inhabitants....]</a:t>
            </a:r>
            <a:endParaRPr lang="en-US" sz="1400" i="1" dirty="0"/>
          </a:p>
        </p:txBody>
      </p:sp>
      <p:sp>
        <p:nvSpPr>
          <p:cNvPr id="4" name="Slide Number Placeholder 3"/>
          <p:cNvSpPr>
            <a:spLocks noGrp="1"/>
          </p:cNvSpPr>
          <p:nvPr>
            <p:ph type="sldNum" sz="quarter" idx="10"/>
          </p:nvPr>
        </p:nvSpPr>
        <p:spPr/>
        <p:txBody>
          <a:bodyPr/>
          <a:lstStyle/>
          <a:p>
            <a:fld id="{306AB216-C89E-430D-B6D9-2C31B93407A0}" type="slidenum">
              <a:rPr lang="en-US" smtClean="0"/>
              <a:t>43</a:t>
            </a:fld>
            <a:endParaRPr lang="en-US"/>
          </a:p>
        </p:txBody>
      </p:sp>
    </p:spTree>
    <p:extLst>
      <p:ext uri="{BB962C8B-B14F-4D97-AF65-F5344CB8AC3E}">
        <p14:creationId xmlns:p14="http://schemas.microsoft.com/office/powerpoint/2010/main" val="25784260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4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44</a:t>
            </a:fld>
            <a:endParaRPr lang="en-US"/>
          </a:p>
        </p:txBody>
      </p:sp>
    </p:spTree>
    <p:extLst>
      <p:ext uri="{BB962C8B-B14F-4D97-AF65-F5344CB8AC3E}">
        <p14:creationId xmlns:p14="http://schemas.microsoft.com/office/powerpoint/2010/main" val="18576335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56876"/>
          </a:xfrm>
        </p:spPr>
        <p:txBody>
          <a:bodyPr/>
          <a:lstStyle/>
          <a:p>
            <a:r>
              <a:rPr lang="en-US" sz="1800" dirty="0" smtClean="0"/>
              <a:t>Note: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smtClean="0"/>
              <a:t>The Bible</a:t>
            </a:r>
            <a:r>
              <a:rPr lang="en-US" sz="1800" baseline="0" dirty="0" smtClean="0"/>
              <a:t> is NOT a science textbook.  Figurative language (ex: the “heart” as the center of emotion, etc.), should not be construed as inaccurate.  </a:t>
            </a:r>
          </a:p>
          <a:p>
            <a:pPr marL="685800" lvl="1" indent="-228600">
              <a:buFont typeface="+mj-lt"/>
              <a:buAutoNum type="arabicPeriod"/>
            </a:pPr>
            <a:r>
              <a:rPr lang="en-US" sz="1800" baseline="0" dirty="0" smtClean="0"/>
              <a:t>We should not expect references to contain scientific jargon or terms.</a:t>
            </a:r>
          </a:p>
          <a:p>
            <a:pPr marL="685800" lvl="1" indent="-228600">
              <a:buFont typeface="+mj-lt"/>
              <a:buAutoNum type="arabicPeriod"/>
            </a:pPr>
            <a:r>
              <a:rPr lang="en-US" sz="1800" baseline="0" dirty="0" smtClean="0"/>
              <a:t>However, on occasion the Bible contains information that reveals a knowledge of geographical features, nutrition, hygiene, etc., that was not available naturally to the inspired writers.</a:t>
            </a:r>
          </a:p>
          <a:p>
            <a:pPr marL="685800" lvl="1" indent="-228600">
              <a:buFont typeface="+mj-lt"/>
              <a:buAutoNum type="arabicPeriod"/>
            </a:pPr>
            <a:r>
              <a:rPr lang="en-US" sz="1800" baseline="0" dirty="0" smtClean="0"/>
              <a:t>Five examples are included in material as examples of this proof…</a:t>
            </a:r>
          </a:p>
        </p:txBody>
      </p:sp>
      <p:sp>
        <p:nvSpPr>
          <p:cNvPr id="4" name="Slide Number Placeholder 3"/>
          <p:cNvSpPr>
            <a:spLocks noGrp="1"/>
          </p:cNvSpPr>
          <p:nvPr>
            <p:ph type="sldNum" sz="quarter" idx="10"/>
          </p:nvPr>
        </p:nvSpPr>
        <p:spPr/>
        <p:txBody>
          <a:bodyPr/>
          <a:lstStyle/>
          <a:p>
            <a:fld id="{306AB216-C89E-430D-B6D9-2C31B93407A0}" type="slidenum">
              <a:rPr lang="en-US" smtClean="0"/>
              <a:t>45</a:t>
            </a:fld>
            <a:endParaRPr lang="en-US"/>
          </a:p>
        </p:txBody>
      </p:sp>
    </p:spTree>
    <p:extLst>
      <p:ext uri="{BB962C8B-B14F-4D97-AF65-F5344CB8AC3E}">
        <p14:creationId xmlns:p14="http://schemas.microsoft.com/office/powerpoint/2010/main" val="29934876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endParaRPr lang="en-US" sz="1400" i="1" dirty="0"/>
          </a:p>
        </p:txBody>
      </p:sp>
      <p:sp>
        <p:nvSpPr>
          <p:cNvPr id="4" name="Slide Number Placeholder 3"/>
          <p:cNvSpPr>
            <a:spLocks noGrp="1"/>
          </p:cNvSpPr>
          <p:nvPr>
            <p:ph type="sldNum" sz="quarter" idx="10"/>
          </p:nvPr>
        </p:nvSpPr>
        <p:spPr/>
        <p:txBody>
          <a:bodyPr/>
          <a:lstStyle/>
          <a:p>
            <a:fld id="{306AB216-C89E-430D-B6D9-2C31B93407A0}" type="slidenum">
              <a:rPr lang="en-US" smtClean="0"/>
              <a:t>46</a:t>
            </a:fld>
            <a:endParaRPr lang="en-US"/>
          </a:p>
        </p:txBody>
      </p:sp>
    </p:spTree>
    <p:extLst>
      <p:ext uri="{BB962C8B-B14F-4D97-AF65-F5344CB8AC3E}">
        <p14:creationId xmlns:p14="http://schemas.microsoft.com/office/powerpoint/2010/main" val="25753470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endParaRPr lang="en-US" sz="1400" i="1" dirty="0"/>
          </a:p>
        </p:txBody>
      </p:sp>
      <p:sp>
        <p:nvSpPr>
          <p:cNvPr id="4" name="Slide Number Placeholder 3"/>
          <p:cNvSpPr>
            <a:spLocks noGrp="1"/>
          </p:cNvSpPr>
          <p:nvPr>
            <p:ph type="sldNum" sz="quarter" idx="10"/>
          </p:nvPr>
        </p:nvSpPr>
        <p:spPr/>
        <p:txBody>
          <a:bodyPr/>
          <a:lstStyle/>
          <a:p>
            <a:fld id="{306AB216-C89E-430D-B6D9-2C31B93407A0}" type="slidenum">
              <a:rPr lang="en-US" smtClean="0"/>
              <a:t>47</a:t>
            </a:fld>
            <a:endParaRPr lang="en-US"/>
          </a:p>
        </p:txBody>
      </p:sp>
    </p:spTree>
    <p:extLst>
      <p:ext uri="{BB962C8B-B14F-4D97-AF65-F5344CB8AC3E}">
        <p14:creationId xmlns:p14="http://schemas.microsoft.com/office/powerpoint/2010/main" val="19930268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400" i="0" dirty="0" smtClean="0"/>
              <a:t>The</a:t>
            </a:r>
            <a:r>
              <a:rPr lang="en-US" sz="2400" i="0" baseline="0" dirty="0" smtClean="0"/>
              <a:t> 110% figure is taken from a chart, from an article on the Apologetics Press website.  (http://www.apologeticspress.org/apcontent.aspx?category=13&amp;article=1118)</a:t>
            </a:r>
          </a:p>
          <a:p>
            <a:pPr marL="285750" indent="-285750">
              <a:buFont typeface="Arial" panose="020B0604020202020204" pitchFamily="34" charset="0"/>
              <a:buChar char="•"/>
            </a:pPr>
            <a:r>
              <a:rPr lang="en-US" sz="2400" i="0" baseline="0" dirty="0" smtClean="0"/>
              <a:t>Days 1-5 the level drops from 80% to 40% on day three, and then back up to 80%</a:t>
            </a:r>
          </a:p>
          <a:p>
            <a:pPr marL="285750" indent="-285750">
              <a:buFont typeface="Arial" panose="020B0604020202020204" pitchFamily="34" charset="0"/>
              <a:buChar char="•"/>
            </a:pPr>
            <a:r>
              <a:rPr lang="en-US" sz="2400" i="0" baseline="0" dirty="0" smtClean="0"/>
              <a:t>The discovery made by Medical Research corroborates the instructions given by God to Abraham.</a:t>
            </a:r>
            <a:endParaRPr lang="en-US" sz="24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48</a:t>
            </a:fld>
            <a:endParaRPr lang="en-US"/>
          </a:p>
        </p:txBody>
      </p:sp>
    </p:spTree>
    <p:extLst>
      <p:ext uri="{BB962C8B-B14F-4D97-AF65-F5344CB8AC3E}">
        <p14:creationId xmlns:p14="http://schemas.microsoft.com/office/powerpoint/2010/main" val="202817001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96033"/>
            <a:endParaRPr lang="en-US" dirty="0"/>
          </a:p>
        </p:txBody>
      </p:sp>
      <p:sp>
        <p:nvSpPr>
          <p:cNvPr id="4" name="Slide Number Placeholder 3"/>
          <p:cNvSpPr>
            <a:spLocks noGrp="1"/>
          </p:cNvSpPr>
          <p:nvPr>
            <p:ph type="sldNum" sz="quarter" idx="10"/>
          </p:nvPr>
        </p:nvSpPr>
        <p:spPr/>
        <p:txBody>
          <a:bodyPr/>
          <a:lstStyle/>
          <a:p>
            <a:fld id="{306AB216-C89E-430D-B6D9-2C31B93407A0}" type="slidenum">
              <a:rPr lang="en-US" smtClean="0"/>
              <a:t>49</a:t>
            </a:fld>
            <a:endParaRPr lang="en-US"/>
          </a:p>
        </p:txBody>
      </p:sp>
    </p:spTree>
    <p:extLst>
      <p:ext uri="{BB962C8B-B14F-4D97-AF65-F5344CB8AC3E}">
        <p14:creationId xmlns:p14="http://schemas.microsoft.com/office/powerpoint/2010/main" val="4142085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Idea</a:t>
            </a:r>
            <a:r>
              <a:rPr lang="en-US" baseline="0" dirty="0" smtClean="0"/>
              <a:t> that all who enter a church building must leave “reason at the door”, though true with some religion, and with some who practice a distorted view of the Christian faith (for example, Gnostics), is not substantively true at all!</a:t>
            </a:r>
          </a:p>
          <a:p>
            <a:pPr marL="640594" lvl="1" indent="-174708">
              <a:buFont typeface="Arial" panose="020B0604020202020204" pitchFamily="34" charset="0"/>
              <a:buChar char="•"/>
            </a:pPr>
            <a:r>
              <a:rPr lang="en-US" baseline="0" dirty="0" smtClean="0"/>
              <a:t>Hebrews 11 is not a definition (It notes the relationship between what we can see, and what we can not see).</a:t>
            </a:r>
          </a:p>
          <a:p>
            <a:pPr marL="640594" lvl="1" indent="-174708">
              <a:buFont typeface="Arial" panose="020B0604020202020204" pitchFamily="34" charset="0"/>
              <a:buChar char="•"/>
            </a:pPr>
            <a:r>
              <a:rPr lang="en-US" baseline="0" dirty="0" smtClean="0"/>
              <a:t>Faith is a bridge between what we know by experience, and what is not knowable by experience.  (Atheist has same problem)</a:t>
            </a:r>
          </a:p>
          <a:p>
            <a:pPr marL="640594" lvl="1" indent="-174708">
              <a:buFont typeface="Arial" panose="020B0604020202020204" pitchFamily="34" charset="0"/>
              <a:buChar char="•"/>
            </a:pPr>
            <a:r>
              <a:rPr lang="en-US" b="1" baseline="0" dirty="0" smtClean="0"/>
              <a:t>Consider:  </a:t>
            </a:r>
            <a:r>
              <a:rPr lang="en-US" baseline="0" dirty="0" smtClean="0"/>
              <a:t>The atheist is not omniscient, nor omnipresent… and yet he sincerely believes that there is no God.  That is a type of faith.</a:t>
            </a:r>
          </a:p>
          <a:p>
            <a:pPr marL="640594" lvl="1" indent="-174708">
              <a:buFont typeface="Arial" panose="020B0604020202020204" pitchFamily="34" charset="0"/>
              <a:buChar char="•"/>
            </a:pPr>
            <a:endParaRPr lang="en-US" baseline="0" dirty="0" smtClean="0"/>
          </a:p>
          <a:p>
            <a:pPr marL="640594" lvl="1" indent="-174708">
              <a:buFont typeface="Arial" panose="020B0604020202020204" pitchFamily="34" charset="0"/>
              <a:buChar char="•"/>
            </a:pPr>
            <a:r>
              <a:rPr lang="en-US" baseline="0" dirty="0" smtClean="0"/>
              <a:t>Faith has a rational foundation.  For example, faith in the existence of God.  (Teleological argument)</a:t>
            </a:r>
          </a:p>
          <a:p>
            <a:pPr marL="640594" lvl="1" indent="-174708">
              <a:buFont typeface="Arial" panose="020B0604020202020204" pitchFamily="34" charset="0"/>
              <a:buChar char="•"/>
            </a:pPr>
            <a:endParaRPr lang="en-US" baseline="0" dirty="0" smtClean="0"/>
          </a:p>
          <a:p>
            <a:r>
              <a:rPr lang="en-US" b="1" baseline="0" dirty="0" smtClean="0"/>
              <a:t>(Psalm 19:1-4), </a:t>
            </a:r>
            <a:r>
              <a:rPr lang="en-US" i="1" baseline="0" dirty="0" smtClean="0"/>
              <a:t>“</a:t>
            </a:r>
            <a:r>
              <a:rPr lang="en-US" i="1" dirty="0" smtClean="0"/>
              <a:t>The heavens declare the glory of God; And the firmament shows His handiwork. </a:t>
            </a:r>
            <a:r>
              <a:rPr lang="en-US" i="1" baseline="30000" dirty="0" smtClean="0"/>
              <a:t>2 </a:t>
            </a:r>
            <a:r>
              <a:rPr lang="en-US" i="1" dirty="0" smtClean="0"/>
              <a:t>Day unto day utters speech, And night unto night reveals knowledge. </a:t>
            </a:r>
            <a:r>
              <a:rPr lang="en-US" i="1" baseline="30000" dirty="0" smtClean="0"/>
              <a:t>3 </a:t>
            </a:r>
            <a:r>
              <a:rPr lang="en-US" i="1" dirty="0" smtClean="0"/>
              <a:t>There is no speech nor language Where their voice is not heard. </a:t>
            </a:r>
            <a:r>
              <a:rPr lang="en-US" i="1" baseline="30000" dirty="0" smtClean="0"/>
              <a:t>4 </a:t>
            </a:r>
            <a:r>
              <a:rPr lang="en-US" i="1" dirty="0" smtClean="0"/>
              <a:t>Their line</a:t>
            </a:r>
            <a:r>
              <a:rPr lang="en-US" i="1" baseline="30000" dirty="0" smtClean="0"/>
              <a:t>[</a:t>
            </a:r>
            <a:r>
              <a:rPr lang="en-US" i="1" baseline="30000" dirty="0" smtClean="0">
                <a:hlinkClick r:id="rId3" tooltip="See footnote a"/>
              </a:rPr>
              <a:t>a</a:t>
            </a:r>
            <a:r>
              <a:rPr lang="en-US" i="1" baseline="30000" dirty="0" smtClean="0"/>
              <a:t>]</a:t>
            </a:r>
            <a:r>
              <a:rPr lang="en-US" i="1" dirty="0" smtClean="0"/>
              <a:t> has gone out through all the earth, And their words to the end of the world.”</a:t>
            </a:r>
            <a:endParaRPr lang="en-US" i="1" dirty="0"/>
          </a:p>
        </p:txBody>
      </p:sp>
      <p:sp>
        <p:nvSpPr>
          <p:cNvPr id="4" name="Slide Number Placeholder 3"/>
          <p:cNvSpPr>
            <a:spLocks noGrp="1"/>
          </p:cNvSpPr>
          <p:nvPr>
            <p:ph type="sldNum" sz="quarter" idx="10"/>
          </p:nvPr>
        </p:nvSpPr>
        <p:spPr/>
        <p:txBody>
          <a:bodyPr/>
          <a:lstStyle/>
          <a:p>
            <a:fld id="{306AB216-C89E-430D-B6D9-2C31B93407A0}" type="slidenum">
              <a:rPr lang="en-US" smtClean="0"/>
              <a:t>5</a:t>
            </a:fld>
            <a:endParaRPr lang="en-US"/>
          </a:p>
        </p:txBody>
      </p:sp>
    </p:spTree>
    <p:extLst>
      <p:ext uri="{BB962C8B-B14F-4D97-AF65-F5344CB8AC3E}">
        <p14:creationId xmlns:p14="http://schemas.microsoft.com/office/powerpoint/2010/main" val="409284663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endParaRPr lang="en-US" sz="1400" i="1" dirty="0"/>
          </a:p>
        </p:txBody>
      </p:sp>
      <p:sp>
        <p:nvSpPr>
          <p:cNvPr id="4" name="Slide Number Placeholder 3"/>
          <p:cNvSpPr>
            <a:spLocks noGrp="1"/>
          </p:cNvSpPr>
          <p:nvPr>
            <p:ph type="sldNum" sz="quarter" idx="10"/>
          </p:nvPr>
        </p:nvSpPr>
        <p:spPr/>
        <p:txBody>
          <a:bodyPr/>
          <a:lstStyle/>
          <a:p>
            <a:fld id="{306AB216-C89E-430D-B6D9-2C31B93407A0}" type="slidenum">
              <a:rPr lang="en-US" smtClean="0"/>
              <a:t>50</a:t>
            </a:fld>
            <a:endParaRPr lang="en-US"/>
          </a:p>
        </p:txBody>
      </p:sp>
    </p:spTree>
    <p:extLst>
      <p:ext uri="{BB962C8B-B14F-4D97-AF65-F5344CB8AC3E}">
        <p14:creationId xmlns:p14="http://schemas.microsoft.com/office/powerpoint/2010/main" val="16457453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endParaRPr lang="en-US" sz="1400" i="1" dirty="0"/>
          </a:p>
        </p:txBody>
      </p:sp>
      <p:sp>
        <p:nvSpPr>
          <p:cNvPr id="4" name="Slide Number Placeholder 3"/>
          <p:cNvSpPr>
            <a:spLocks noGrp="1"/>
          </p:cNvSpPr>
          <p:nvPr>
            <p:ph type="sldNum" sz="quarter" idx="10"/>
          </p:nvPr>
        </p:nvSpPr>
        <p:spPr/>
        <p:txBody>
          <a:bodyPr/>
          <a:lstStyle/>
          <a:p>
            <a:fld id="{306AB216-C89E-430D-B6D9-2C31B93407A0}" type="slidenum">
              <a:rPr lang="en-US" smtClean="0"/>
              <a:t>51</a:t>
            </a:fld>
            <a:endParaRPr lang="en-US"/>
          </a:p>
        </p:txBody>
      </p:sp>
    </p:spTree>
    <p:extLst>
      <p:ext uri="{BB962C8B-B14F-4D97-AF65-F5344CB8AC3E}">
        <p14:creationId xmlns:p14="http://schemas.microsoft.com/office/powerpoint/2010/main" val="314820137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400" i="0" dirty="0" smtClean="0"/>
              <a:t>Center</a:t>
            </a:r>
            <a:r>
              <a:rPr lang="en-US" sz="2400" i="0" baseline="0" dirty="0" smtClean="0"/>
              <a:t> for Disease Control</a:t>
            </a:r>
          </a:p>
          <a:p>
            <a:pPr marL="285750" indent="-285750">
              <a:buFont typeface="Arial" panose="020B0604020202020204" pitchFamily="34" charset="0"/>
              <a:buChar char="•"/>
            </a:pPr>
            <a:r>
              <a:rPr lang="en-US" sz="2400" i="0" dirty="0" smtClean="0"/>
              <a:t>http://www.cdc.gov/parasites/trichinellosis/gen_info/faqs.html</a:t>
            </a:r>
            <a:endParaRPr lang="en-US" sz="24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52</a:t>
            </a:fld>
            <a:endParaRPr lang="en-US"/>
          </a:p>
        </p:txBody>
      </p:sp>
    </p:spTree>
    <p:extLst>
      <p:ext uri="{BB962C8B-B14F-4D97-AF65-F5344CB8AC3E}">
        <p14:creationId xmlns:p14="http://schemas.microsoft.com/office/powerpoint/2010/main" val="372276373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800" i="0" dirty="0" smtClean="0"/>
              <a:t>Note:  Isolation or Quarantine</a:t>
            </a:r>
          </a:p>
          <a:p>
            <a:pPr marL="285750" indent="-285750">
              <a:buFont typeface="Arial" panose="020B0604020202020204" pitchFamily="34" charset="0"/>
              <a:buChar char="•"/>
            </a:pPr>
            <a:r>
              <a:rPr lang="en-US" sz="2800" i="0" dirty="0" smtClean="0"/>
              <a:t>Also:  the unclean was to warn those who drew close, covering his mustache before crying out.  </a:t>
            </a: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53</a:t>
            </a:fld>
            <a:endParaRPr lang="en-US"/>
          </a:p>
        </p:txBody>
      </p:sp>
    </p:spTree>
    <p:extLst>
      <p:ext uri="{BB962C8B-B14F-4D97-AF65-F5344CB8AC3E}">
        <p14:creationId xmlns:p14="http://schemas.microsoft.com/office/powerpoint/2010/main" val="96238036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endParaRPr lang="en-US" sz="24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54</a:t>
            </a:fld>
            <a:endParaRPr lang="en-US"/>
          </a:p>
        </p:txBody>
      </p:sp>
    </p:spTree>
    <p:extLst>
      <p:ext uri="{BB962C8B-B14F-4D97-AF65-F5344CB8AC3E}">
        <p14:creationId xmlns:p14="http://schemas.microsoft.com/office/powerpoint/2010/main" val="32492507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endParaRPr lang="en-US" sz="24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55</a:t>
            </a:fld>
            <a:endParaRPr lang="en-US"/>
          </a:p>
        </p:txBody>
      </p:sp>
    </p:spTree>
    <p:extLst>
      <p:ext uri="{BB962C8B-B14F-4D97-AF65-F5344CB8AC3E}">
        <p14:creationId xmlns:p14="http://schemas.microsoft.com/office/powerpoint/2010/main" val="6779160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800" i="0" dirty="0" smtClean="0"/>
              <a:t>http://en.wikipedia.org/wiki/Quarantine#History</a:t>
            </a:r>
          </a:p>
          <a:p>
            <a:pPr marL="285750" indent="-285750">
              <a:buFont typeface="Arial" panose="020B0604020202020204" pitchFamily="34" charset="0"/>
              <a:buChar char="•"/>
            </a:pPr>
            <a:r>
              <a:rPr lang="en-US" sz="2800" i="0" dirty="0" smtClean="0"/>
              <a:t>Was practiced earlier</a:t>
            </a:r>
            <a:r>
              <a:rPr lang="en-US" sz="2800" i="0" baseline="0" dirty="0" smtClean="0"/>
              <a:t> to one extent or another, but it was not until much later that the knowledge of contagion transmission was understood.</a:t>
            </a: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56</a:t>
            </a:fld>
            <a:endParaRPr lang="en-US"/>
          </a:p>
        </p:txBody>
      </p:sp>
    </p:spTree>
    <p:extLst>
      <p:ext uri="{BB962C8B-B14F-4D97-AF65-F5344CB8AC3E}">
        <p14:creationId xmlns:p14="http://schemas.microsoft.com/office/powerpoint/2010/main" val="19238715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57</a:t>
            </a:fld>
            <a:endParaRPr lang="en-US"/>
          </a:p>
        </p:txBody>
      </p:sp>
    </p:spTree>
    <p:extLst>
      <p:ext uri="{BB962C8B-B14F-4D97-AF65-F5344CB8AC3E}">
        <p14:creationId xmlns:p14="http://schemas.microsoft.com/office/powerpoint/2010/main" val="267169957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58</a:t>
            </a:fld>
            <a:endParaRPr lang="en-US"/>
          </a:p>
        </p:txBody>
      </p:sp>
    </p:spTree>
    <p:extLst>
      <p:ext uri="{BB962C8B-B14F-4D97-AF65-F5344CB8AC3E}">
        <p14:creationId xmlns:p14="http://schemas.microsoft.com/office/powerpoint/2010/main" val="271957929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800" i="0" dirty="0" smtClean="0"/>
              <a:t>Source for this account,</a:t>
            </a:r>
            <a:r>
              <a:rPr lang="en-US" sz="2800" i="0" baseline="0" dirty="0" smtClean="0"/>
              <a:t> None of These Diseases, (</a:t>
            </a:r>
            <a:r>
              <a:rPr lang="en-US" sz="2800" dirty="0" smtClean="0"/>
              <a:t>S.I. </a:t>
            </a:r>
            <a:r>
              <a:rPr lang="en-US" sz="2800" dirty="0" err="1" smtClean="0"/>
              <a:t>McMillen</a:t>
            </a:r>
            <a:r>
              <a:rPr lang="en-US" sz="2800" dirty="0" smtClean="0"/>
              <a:t> and David Stern)</a:t>
            </a: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59</a:t>
            </a:fld>
            <a:endParaRPr lang="en-US"/>
          </a:p>
        </p:txBody>
      </p:sp>
    </p:spTree>
    <p:extLst>
      <p:ext uri="{BB962C8B-B14F-4D97-AF65-F5344CB8AC3E}">
        <p14:creationId xmlns:p14="http://schemas.microsoft.com/office/powerpoint/2010/main" val="2720489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Fred Hoyle</a:t>
            </a:r>
            <a:r>
              <a:rPr lang="en-US" baseline="0" dirty="0" smtClean="0"/>
              <a:t> (Quote from 1981) Noted British Astronomer (1915 – 2001)</a:t>
            </a:r>
          </a:p>
          <a:p>
            <a:pPr marL="174708" indent="-174708">
              <a:buFont typeface="Arial" panose="020B0604020202020204" pitchFamily="34" charset="0"/>
              <a:buChar char="•"/>
            </a:pPr>
            <a:r>
              <a:rPr lang="en-US" baseline="0" dirty="0" smtClean="0"/>
              <a:t>Cambridge Institute of Astronomy</a:t>
            </a:r>
          </a:p>
          <a:p>
            <a:pPr marL="174708" indent="-174708">
              <a:buFont typeface="Arial" panose="020B0604020202020204" pitchFamily="34" charset="0"/>
              <a:buChar char="•"/>
            </a:pPr>
            <a:r>
              <a:rPr lang="en-US" baseline="0" dirty="0" smtClean="0"/>
              <a:t>Science Fiction writer</a:t>
            </a:r>
          </a:p>
          <a:p>
            <a:pPr marL="174708" indent="-174708">
              <a:buFont typeface="Arial" panose="020B0604020202020204" pitchFamily="34" charset="0"/>
              <a:buChar char="•"/>
            </a:pPr>
            <a:r>
              <a:rPr lang="en-US" baseline="0" dirty="0" smtClean="0"/>
              <a:t>Formulated the respected Theory of Stellar </a:t>
            </a:r>
            <a:r>
              <a:rPr lang="en-US" baseline="0" dirty="0" err="1" smtClean="0"/>
              <a:t>Nucleosynthesis</a:t>
            </a:r>
            <a:r>
              <a:rPr lang="en-US" baseline="0" dirty="0" smtClean="0"/>
              <a:t> (explaining how stars work (reaction characteristics)</a:t>
            </a:r>
            <a:endParaRPr lang="en-US" dirty="0"/>
          </a:p>
        </p:txBody>
      </p:sp>
      <p:sp>
        <p:nvSpPr>
          <p:cNvPr id="4" name="Slide Number Placeholder 3"/>
          <p:cNvSpPr>
            <a:spLocks noGrp="1"/>
          </p:cNvSpPr>
          <p:nvPr>
            <p:ph type="sldNum" sz="quarter" idx="10"/>
          </p:nvPr>
        </p:nvSpPr>
        <p:spPr/>
        <p:txBody>
          <a:bodyPr/>
          <a:lstStyle/>
          <a:p>
            <a:fld id="{306AB216-C89E-430D-B6D9-2C31B93407A0}" type="slidenum">
              <a:rPr lang="en-US" smtClean="0"/>
              <a:t>6</a:t>
            </a:fld>
            <a:endParaRPr lang="en-US"/>
          </a:p>
        </p:txBody>
      </p:sp>
    </p:spTree>
    <p:extLst>
      <p:ext uri="{BB962C8B-B14F-4D97-AF65-F5344CB8AC3E}">
        <p14:creationId xmlns:p14="http://schemas.microsoft.com/office/powerpoint/2010/main" val="294073527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800" i="0" dirty="0" smtClean="0"/>
              <a:t>(Genesis</a:t>
            </a:r>
            <a:r>
              <a:rPr lang="en-US" sz="2800" i="0" baseline="0" dirty="0" smtClean="0"/>
              <a:t> 7:11)  Hebrew word for “the great deep”  TEHOM</a:t>
            </a:r>
          </a:p>
          <a:p>
            <a:pPr marL="285750" indent="-285750">
              <a:buFont typeface="Arial" panose="020B0604020202020204" pitchFamily="34" charset="0"/>
              <a:buChar char="•"/>
            </a:pPr>
            <a:endParaRPr lang="en-US" sz="2800" i="0" baseline="0" dirty="0" smtClean="0"/>
          </a:p>
          <a:p>
            <a:pPr marL="285750" indent="-285750">
              <a:buFont typeface="Arial" panose="020B0604020202020204" pitchFamily="34" charset="0"/>
              <a:buChar char="•"/>
            </a:pPr>
            <a:r>
              <a:rPr lang="en-US" sz="2800" i="0" baseline="0" dirty="0" smtClean="0"/>
              <a:t>Definition:  an abyss.  Abyssal deep. </a:t>
            </a:r>
          </a:p>
          <a:p>
            <a:pPr marL="285750" indent="-285750">
              <a:buFont typeface="Arial" panose="020B0604020202020204" pitchFamily="34" charset="0"/>
              <a:buChar char="•"/>
            </a:pPr>
            <a:r>
              <a:rPr lang="en-US" sz="2800" i="0" baseline="0" dirty="0" smtClean="0"/>
              <a:t>Definition:  abyss - </a:t>
            </a:r>
            <a:r>
              <a:rPr lang="en-US" sz="2800" dirty="0" smtClean="0"/>
              <a:t>a deep or seemingly bottomless chasm.  Gorge, ravine, fissure, crevasse.</a:t>
            </a: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60</a:t>
            </a:fld>
            <a:endParaRPr lang="en-US"/>
          </a:p>
        </p:txBody>
      </p:sp>
    </p:spTree>
    <p:extLst>
      <p:ext uri="{BB962C8B-B14F-4D97-AF65-F5344CB8AC3E}">
        <p14:creationId xmlns:p14="http://schemas.microsoft.com/office/powerpoint/2010/main" val="195965117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9184" y="4298951"/>
            <a:ext cx="6272784" cy="4771898"/>
          </a:xfrm>
        </p:spPr>
        <p:txBody>
          <a:bodyPr/>
          <a:lstStyle/>
          <a:p>
            <a:pPr marL="285750" indent="-285750">
              <a:buFont typeface="Arial" panose="020B0604020202020204" pitchFamily="34" charset="0"/>
              <a:buChar char="•"/>
            </a:pPr>
            <a:r>
              <a:rPr lang="en-US" sz="2000" i="0" dirty="0" smtClean="0"/>
              <a:t>In fact, it</a:t>
            </a:r>
            <a:r>
              <a:rPr lang="en-US" sz="2000" i="0" baseline="0" dirty="0" smtClean="0"/>
              <a:t> is in only the last 100 years or so that science has been able to map and partially explore these deep sea trenches.</a:t>
            </a:r>
          </a:p>
          <a:p>
            <a:pPr marL="285750" indent="-285750">
              <a:buFont typeface="Arial" panose="020B0604020202020204" pitchFamily="34" charset="0"/>
              <a:buChar char="•"/>
            </a:pPr>
            <a:r>
              <a:rPr lang="en-US" sz="2000" dirty="0" smtClean="0"/>
              <a:t>Extensive studies have been carried out on the Marianas Trench off the coast of Guam. In fact, (in 1960) a research team, using the bathyscaph </a:t>
            </a:r>
            <a:r>
              <a:rPr lang="en-US" sz="2000" i="1" dirty="0" smtClean="0"/>
              <a:t>Trieste</a:t>
            </a:r>
            <a:r>
              <a:rPr lang="en-US" sz="2000" dirty="0" smtClean="0"/>
              <a:t>, traveled over six miles down to “Challenger Deep”  the deepest</a:t>
            </a:r>
            <a:r>
              <a:rPr lang="en-US" sz="2000" baseline="0" dirty="0" smtClean="0"/>
              <a:t> spot in the ocean.  Nearly 11 kilometers, around 36,000 feet)</a:t>
            </a:r>
            <a:endParaRPr lang="en-US" sz="2000" dirty="0" smtClean="0"/>
          </a:p>
          <a:p>
            <a:pPr marL="285750" indent="-285750">
              <a:buFont typeface="Arial" panose="020B0604020202020204" pitchFamily="34" charset="0"/>
              <a:buChar char="•"/>
            </a:pPr>
            <a:r>
              <a:rPr lang="en-US" sz="2000" dirty="0" smtClean="0"/>
              <a:t>In</a:t>
            </a:r>
            <a:r>
              <a:rPr lang="en-US" sz="2000" baseline="0" dirty="0" smtClean="0"/>
              <a:t> 2012 </a:t>
            </a:r>
            <a:r>
              <a:rPr lang="en-US" sz="2000" dirty="0" smtClean="0"/>
              <a:t>James Cameron piloted the DEEPSEA CHALLENGER to Challenger Deep, replicating the journey of the Trieste. </a:t>
            </a:r>
          </a:p>
          <a:p>
            <a:pPr marL="285750" indent="-285750">
              <a:buFont typeface="Arial" panose="020B0604020202020204" pitchFamily="34" charset="0"/>
              <a:buChar char="•"/>
            </a:pPr>
            <a:r>
              <a:rPr lang="en-US" sz="2000" i="0" dirty="0" smtClean="0"/>
              <a:t>I</a:t>
            </a:r>
            <a:r>
              <a:rPr lang="en-US" sz="2000" i="0" baseline="0" dirty="0" smtClean="0"/>
              <a:t> came across a timeline of 100 years of trench research that was very interesting, it is at the following URL:</a:t>
            </a:r>
          </a:p>
          <a:p>
            <a:pPr marL="285750" indent="-285750">
              <a:buFont typeface="Arial" panose="020B0604020202020204" pitchFamily="34" charset="0"/>
              <a:buChar char="•"/>
            </a:pPr>
            <a:r>
              <a:rPr lang="en-US" sz="2000" b="1" dirty="0" smtClean="0"/>
              <a:t>http://tinyurl.com/qaw5m3o</a:t>
            </a:r>
            <a:endParaRPr lang="en-US" sz="20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61</a:t>
            </a:fld>
            <a:endParaRPr lang="en-US"/>
          </a:p>
        </p:txBody>
      </p:sp>
    </p:spTree>
    <p:extLst>
      <p:ext uri="{BB962C8B-B14F-4D97-AF65-F5344CB8AC3E}">
        <p14:creationId xmlns:p14="http://schemas.microsoft.com/office/powerpoint/2010/main" val="27587264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62</a:t>
            </a:fld>
            <a:endParaRPr lang="en-US"/>
          </a:p>
        </p:txBody>
      </p:sp>
    </p:spTree>
    <p:extLst>
      <p:ext uri="{BB962C8B-B14F-4D97-AF65-F5344CB8AC3E}">
        <p14:creationId xmlns:p14="http://schemas.microsoft.com/office/powerpoint/2010/main" val="296901076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800" i="0" dirty="0" smtClean="0"/>
              <a:t>The Psalmist</a:t>
            </a:r>
            <a:r>
              <a:rPr lang="en-US" sz="2800" i="0" baseline="0" dirty="0" smtClean="0"/>
              <a:t> couldn’t have “naturally” known of the paths of the seas.  However, they do exist, and have been well charted.</a:t>
            </a: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63</a:t>
            </a:fld>
            <a:endParaRPr lang="en-US"/>
          </a:p>
        </p:txBody>
      </p:sp>
    </p:spTree>
    <p:extLst>
      <p:ext uri="{BB962C8B-B14F-4D97-AF65-F5344CB8AC3E}">
        <p14:creationId xmlns:p14="http://schemas.microsoft.com/office/powerpoint/2010/main" val="13095799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608" y="4298951"/>
            <a:ext cx="6437376" cy="4753610"/>
          </a:xfrm>
        </p:spPr>
        <p:txBody>
          <a:bodyPr/>
          <a:lstStyle/>
          <a:p>
            <a:pPr marL="285750" indent="-285750">
              <a:buFont typeface="Arial" panose="020B0604020202020204" pitchFamily="34" charset="0"/>
              <a:buChar char="•"/>
            </a:pPr>
            <a:r>
              <a:rPr lang="en-US" sz="1800" i="0" dirty="0" smtClean="0"/>
              <a:t>Maury</a:t>
            </a:r>
            <a:r>
              <a:rPr lang="en-US" sz="1800" i="0" baseline="0" dirty="0" smtClean="0"/>
              <a:t> born in Virginia, joined US Navy at age 19</a:t>
            </a:r>
            <a:r>
              <a:rPr lang="en-US" sz="1800" i="0" baseline="0" dirty="0"/>
              <a:t> </a:t>
            </a:r>
            <a:r>
              <a:rPr lang="en-US" sz="1800" i="0" baseline="0" dirty="0" smtClean="0"/>
              <a:t>(Academic)</a:t>
            </a:r>
          </a:p>
          <a:p>
            <a:pPr marL="285750" indent="-285750">
              <a:buFont typeface="Arial" panose="020B0604020202020204" pitchFamily="34" charset="0"/>
              <a:buChar char="•"/>
            </a:pPr>
            <a:r>
              <a:rPr lang="en-US" sz="1800" dirty="0" smtClean="0"/>
              <a:t>Appointed</a:t>
            </a:r>
            <a:r>
              <a:rPr lang="en-US" sz="1800" baseline="0" dirty="0" smtClean="0"/>
              <a:t> in 1842 </a:t>
            </a:r>
            <a:r>
              <a:rPr lang="en-US" sz="1800" dirty="0" smtClean="0"/>
              <a:t>Superintendent of the Depot of Charts and Instruments</a:t>
            </a:r>
          </a:p>
          <a:p>
            <a:pPr marL="285750" indent="-285750">
              <a:buFont typeface="Arial" panose="020B0604020202020204" pitchFamily="34" charset="0"/>
              <a:buChar char="•"/>
            </a:pPr>
            <a:r>
              <a:rPr lang="en-US" sz="1800" i="0" baseline="0" dirty="0" smtClean="0"/>
              <a:t>Has been called:  Pathfinder of the Seas</a:t>
            </a:r>
          </a:p>
          <a:p>
            <a:pPr marL="285750" indent="-285750">
              <a:buFont typeface="Arial" panose="020B0604020202020204" pitchFamily="34" charset="0"/>
              <a:buChar char="•"/>
            </a:pPr>
            <a:r>
              <a:rPr lang="en-US" sz="1800" dirty="0" smtClean="0"/>
              <a:t>He used old log books and thousands of new observations to produce his famous wind and current charts of the world’s major oceans.</a:t>
            </a:r>
          </a:p>
          <a:p>
            <a:pPr marL="285750" indent="-285750">
              <a:buFont typeface="Arial" panose="020B0604020202020204" pitchFamily="34" charset="0"/>
              <a:buChar char="•"/>
            </a:pPr>
            <a:r>
              <a:rPr lang="en-US" sz="1800" i="0" baseline="0" dirty="0" smtClean="0"/>
              <a:t>Wrote “The Physical Geography of the Sea”, published in 1855 (Considered the genesis of the science of Oceanography</a:t>
            </a:r>
          </a:p>
          <a:p>
            <a:pPr marL="285750" indent="-285750">
              <a:buFont typeface="Arial" panose="020B0604020202020204" pitchFamily="34" charset="0"/>
              <a:buChar char="•"/>
            </a:pPr>
            <a:endParaRPr lang="en-US" sz="1600" i="0" baseline="0" dirty="0" smtClean="0"/>
          </a:p>
          <a:p>
            <a:pPr marL="285750" indent="-285750">
              <a:buFont typeface="Arial" panose="020B0604020202020204" pitchFamily="34" charset="0"/>
              <a:buChar char="•"/>
            </a:pPr>
            <a:r>
              <a:rPr lang="en-US" sz="1800" i="0" baseline="0" dirty="0" smtClean="0"/>
              <a:t>Note:  It is popularly claimed that Maury was moved to search for the ocean currents because of the Bible.  Apparently not so.  Also, some currents, such as the Gulf Stream were well known by the 1840’s.  But, that doesn’t change the fact that they were unknown in the Psalmist’s time.  Maury was convinced of the inspiration of scripture, as seen in the above quote.</a:t>
            </a:r>
          </a:p>
          <a:p>
            <a:pPr marL="285750" indent="-285750">
              <a:buFont typeface="Arial" panose="020B0604020202020204" pitchFamily="34" charset="0"/>
              <a:buChar char="•"/>
            </a:pPr>
            <a:r>
              <a:rPr lang="en-US" i="0" baseline="0" dirty="0" smtClean="0"/>
              <a:t>http://www.apologeticspress.org/apcontent.aspx?category=13&amp;article=361</a:t>
            </a:r>
          </a:p>
          <a:p>
            <a:pPr marL="285750" indent="-285750">
              <a:buFont typeface="Arial" panose="020B0604020202020204" pitchFamily="34" charset="0"/>
              <a:buChar char="•"/>
            </a:pPr>
            <a:endParaRPr lang="en-US" sz="2800" i="0" baseline="0" dirty="0" smtClean="0"/>
          </a:p>
        </p:txBody>
      </p:sp>
      <p:sp>
        <p:nvSpPr>
          <p:cNvPr id="4" name="Slide Number Placeholder 3"/>
          <p:cNvSpPr>
            <a:spLocks noGrp="1"/>
          </p:cNvSpPr>
          <p:nvPr>
            <p:ph type="sldNum" sz="quarter" idx="10"/>
          </p:nvPr>
        </p:nvSpPr>
        <p:spPr/>
        <p:txBody>
          <a:bodyPr/>
          <a:lstStyle/>
          <a:p>
            <a:fld id="{306AB216-C89E-430D-B6D9-2C31B93407A0}" type="slidenum">
              <a:rPr lang="en-US" smtClean="0"/>
              <a:t>64</a:t>
            </a:fld>
            <a:endParaRPr lang="en-US"/>
          </a:p>
        </p:txBody>
      </p:sp>
    </p:spTree>
    <p:extLst>
      <p:ext uri="{BB962C8B-B14F-4D97-AF65-F5344CB8AC3E}">
        <p14:creationId xmlns:p14="http://schemas.microsoft.com/office/powerpoint/2010/main" val="205922662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000" i="0" dirty="0" smtClean="0"/>
              <a:t>God’s nation promise to Abraham</a:t>
            </a:r>
          </a:p>
          <a:p>
            <a:pPr marL="285750" marR="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aseline="30000" dirty="0" smtClean="0"/>
              <a:t>19 </a:t>
            </a:r>
            <a:r>
              <a:rPr lang="en-US" sz="2000" dirty="0" smtClean="0"/>
              <a:t>And the word of the </a:t>
            </a:r>
            <a:r>
              <a:rPr lang="en-US" sz="2000" cap="small" dirty="0" smtClean="0">
                <a:effectLst/>
              </a:rPr>
              <a:t>Lord</a:t>
            </a:r>
            <a:r>
              <a:rPr lang="en-US" sz="2000" dirty="0" smtClean="0"/>
              <a:t> came to Jeremiah, saying, </a:t>
            </a:r>
            <a:r>
              <a:rPr lang="en-US" sz="2000" baseline="30000" dirty="0" smtClean="0"/>
              <a:t>20 </a:t>
            </a:r>
            <a:r>
              <a:rPr lang="en-US" sz="2000" dirty="0" smtClean="0"/>
              <a:t>“Thus says the </a:t>
            </a:r>
            <a:r>
              <a:rPr lang="en-US" sz="2000" cap="small" dirty="0" smtClean="0">
                <a:effectLst/>
              </a:rPr>
              <a:t>Lord</a:t>
            </a:r>
            <a:r>
              <a:rPr lang="en-US" sz="2000" dirty="0" smtClean="0"/>
              <a:t>: ‘If you can break My covenant with the day and My covenant with the night, so that there will not be day and night in their season, </a:t>
            </a:r>
            <a:r>
              <a:rPr lang="en-US" sz="2000" baseline="30000" dirty="0" smtClean="0"/>
              <a:t>21 </a:t>
            </a:r>
            <a:r>
              <a:rPr lang="en-US" sz="2000" dirty="0" smtClean="0"/>
              <a:t>then My covenant may also be broken with David My servant, so that he shall not have a son to reign on his throne, and with the Levites, the priests, My ministers. </a:t>
            </a:r>
            <a:r>
              <a:rPr lang="en-US" sz="2000" baseline="30000" dirty="0" smtClean="0"/>
              <a:t>22 </a:t>
            </a:r>
            <a:r>
              <a:rPr lang="en-US" sz="2000" u="sng" dirty="0" smtClean="0"/>
              <a:t>As the host of heaven cannot be numbered</a:t>
            </a:r>
            <a:r>
              <a:rPr lang="en-US" sz="2000" dirty="0" smtClean="0"/>
              <a:t>, nor the sand of the sea measured, so will I multiply the descendants of David My servant and the Levites who minister to Me.’” (Jeremiah 33:19-22)</a:t>
            </a:r>
          </a:p>
          <a:p>
            <a:pPr marL="285750" indent="-285750">
              <a:buFont typeface="Arial" panose="020B0604020202020204" pitchFamily="34" charset="0"/>
              <a:buChar char="•"/>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65</a:t>
            </a:fld>
            <a:endParaRPr lang="en-US"/>
          </a:p>
        </p:txBody>
      </p:sp>
    </p:spTree>
    <p:extLst>
      <p:ext uri="{BB962C8B-B14F-4D97-AF65-F5344CB8AC3E}">
        <p14:creationId xmlns:p14="http://schemas.microsoft.com/office/powerpoint/2010/main" val="233771194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66</a:t>
            </a:fld>
            <a:endParaRPr lang="en-US"/>
          </a:p>
        </p:txBody>
      </p:sp>
    </p:spTree>
    <p:extLst>
      <p:ext uri="{BB962C8B-B14F-4D97-AF65-F5344CB8AC3E}">
        <p14:creationId xmlns:p14="http://schemas.microsoft.com/office/powerpoint/2010/main" val="269164615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800" i="0" dirty="0" smtClean="0"/>
              <a:t>That’s a lot!</a:t>
            </a:r>
            <a:endParaRPr lang="en-US" sz="2800" dirty="0" smtClean="0"/>
          </a:p>
          <a:p>
            <a:pPr marL="285750" indent="-285750">
              <a:buFont typeface="Arial" panose="020B0604020202020204" pitchFamily="34" charset="0"/>
              <a:buChar char="•"/>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67</a:t>
            </a:fld>
            <a:endParaRPr lang="en-US"/>
          </a:p>
        </p:txBody>
      </p:sp>
    </p:spTree>
    <p:extLst>
      <p:ext uri="{BB962C8B-B14F-4D97-AF65-F5344CB8AC3E}">
        <p14:creationId xmlns:p14="http://schemas.microsoft.com/office/powerpoint/2010/main" val="247743697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800" i="0" dirty="0" smtClean="0"/>
              <a:t>Last bullet point.  Actually</a:t>
            </a:r>
            <a:r>
              <a:rPr lang="en-US" sz="2800" i="0" baseline="0" dirty="0" smtClean="0"/>
              <a:t> are repeating a claim made in the book, None of these Diseases, published in 2000 by </a:t>
            </a:r>
            <a:r>
              <a:rPr lang="en-US" sz="2800" dirty="0" smtClean="0"/>
              <a:t>S.I. </a:t>
            </a:r>
            <a:r>
              <a:rPr lang="en-US" sz="2800" dirty="0" err="1" smtClean="0"/>
              <a:t>McMillen</a:t>
            </a:r>
            <a:r>
              <a:rPr lang="en-US" sz="2800" dirty="0" smtClean="0"/>
              <a:t>, M.D. &amp; David E. Stern, M.D.  The</a:t>
            </a:r>
            <a:r>
              <a:rPr lang="en-US" sz="2800" baseline="0" dirty="0" smtClean="0"/>
              <a:t> book expresses Biblical principles to promote healthy living.</a:t>
            </a: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68</a:t>
            </a:fld>
            <a:endParaRPr lang="en-US"/>
          </a:p>
        </p:txBody>
      </p:sp>
    </p:spTree>
    <p:extLst>
      <p:ext uri="{BB962C8B-B14F-4D97-AF65-F5344CB8AC3E}">
        <p14:creationId xmlns:p14="http://schemas.microsoft.com/office/powerpoint/2010/main" val="419921369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000" i="0" dirty="0" smtClean="0"/>
              <a:t>You can research lye soap recipes</a:t>
            </a:r>
            <a:r>
              <a:rPr lang="en-US" sz="2000" i="0" baseline="0" dirty="0" smtClean="0"/>
              <a:t> on the internet.  Most common method was combining wood ashes and animal fat, and pouring water through the mixture.</a:t>
            </a:r>
          </a:p>
          <a:p>
            <a:pPr marL="285750" indent="-285750">
              <a:buFont typeface="Arial" panose="020B0604020202020204" pitchFamily="34" charset="0"/>
              <a:buChar char="•"/>
            </a:pPr>
            <a:r>
              <a:rPr lang="en-US" sz="2000" i="0" baseline="0" dirty="0" err="1" smtClean="0"/>
              <a:t>Thymol</a:t>
            </a:r>
            <a:r>
              <a:rPr lang="en-US" sz="2000" i="0" baseline="0" dirty="0" smtClean="0"/>
              <a:t> used in many modern mouthwashes.  Hyssop oil is expensive, and still today used by many as a healing oil.</a:t>
            </a:r>
          </a:p>
          <a:p>
            <a:pPr marL="285750" indent="-285750">
              <a:buFont typeface="Arial" panose="020B0604020202020204" pitchFamily="34" charset="0"/>
              <a:buChar char="•"/>
            </a:pPr>
            <a:r>
              <a:rPr lang="en-US" sz="2000" i="0" baseline="0" dirty="0" smtClean="0"/>
              <a:t>This is the one claim made that I wonder if it is a bit of a stretch.</a:t>
            </a:r>
          </a:p>
          <a:p>
            <a:pPr marL="285750" indent="-285750">
              <a:buFont typeface="Arial" panose="020B0604020202020204" pitchFamily="34" charset="0"/>
              <a:buChar char="•"/>
            </a:pPr>
            <a:r>
              <a:rPr lang="en-US" sz="2000" i="0" baseline="0" dirty="0" smtClean="0"/>
              <a:t>I liked the quote about scarlet wool, so I included it.  </a:t>
            </a:r>
            <a:r>
              <a:rPr lang="en-US" sz="2000" i="0" baseline="0" dirty="0" err="1" smtClean="0"/>
              <a:t>McMillen</a:t>
            </a:r>
            <a:r>
              <a:rPr lang="en-US" sz="2000" i="0" baseline="0" dirty="0" smtClean="0"/>
              <a:t> &amp; Stern are two doctors who use Biblical principles to promote healthy living.</a:t>
            </a:r>
          </a:p>
          <a:p>
            <a:pPr marL="285750" indent="-285750">
              <a:buFont typeface="Arial" panose="020B0604020202020204" pitchFamily="34" charset="0"/>
              <a:buChar char="•"/>
            </a:pPr>
            <a:endParaRPr lang="en-US" sz="2800" i="0" baseline="0" dirty="0" smtClean="0"/>
          </a:p>
          <a:p>
            <a:pPr marL="285750" indent="-285750">
              <a:buFont typeface="Arial" panose="020B0604020202020204" pitchFamily="34" charset="0"/>
              <a:buChar char="•"/>
            </a:pPr>
            <a:endParaRPr lang="en-US" sz="2800" i="0" baseline="0" dirty="0" smtClean="0"/>
          </a:p>
          <a:p>
            <a:pPr marL="285750" indent="-285750">
              <a:buFont typeface="Arial" panose="020B0604020202020204" pitchFamily="34" charset="0"/>
              <a:buChar char="•"/>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69</a:t>
            </a:fld>
            <a:endParaRPr lang="en-US"/>
          </a:p>
        </p:txBody>
      </p:sp>
    </p:spTree>
    <p:extLst>
      <p:ext uri="{BB962C8B-B14F-4D97-AF65-F5344CB8AC3E}">
        <p14:creationId xmlns:p14="http://schemas.microsoft.com/office/powerpoint/2010/main" val="19976068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Antony</a:t>
            </a:r>
            <a:r>
              <a:rPr lang="en-US" baseline="0" dirty="0" smtClean="0"/>
              <a:t> Flew (1923 – 2010)</a:t>
            </a:r>
          </a:p>
          <a:p>
            <a:pPr marL="174708" indent="-174708">
              <a:buFont typeface="Arial" panose="020B0604020202020204" pitchFamily="34" charset="0"/>
              <a:buChar char="•"/>
            </a:pPr>
            <a:r>
              <a:rPr lang="en-US" baseline="0" dirty="0" smtClean="0"/>
              <a:t>English philosopher and one time avowed atheist (a signer of the Humanist Manifesto in 2003).  His changed view was made known in 2004.</a:t>
            </a:r>
          </a:p>
          <a:p>
            <a:pPr marL="174708" indent="-174708">
              <a:buFont typeface="Arial" panose="020B0604020202020204" pitchFamily="34" charset="0"/>
              <a:buChar char="•"/>
            </a:pPr>
            <a:r>
              <a:rPr lang="en-US" dirty="0" smtClean="0"/>
              <a:t>Interestingly, in late 2006, Flew joined 11 other academics in urging the British government to teach </a:t>
            </a:r>
            <a:r>
              <a:rPr lang="en-US" dirty="0" smtClean="0">
                <a:hlinkClick r:id="rId3" tooltip="Intelligent design"/>
              </a:rPr>
              <a:t>intelligent design</a:t>
            </a:r>
            <a:r>
              <a:rPr lang="en-US" dirty="0" smtClean="0"/>
              <a:t> in the state schools.</a:t>
            </a:r>
          </a:p>
          <a:p>
            <a:pPr marL="174708" indent="-174708">
              <a:buFont typeface="Arial" panose="020B0604020202020204" pitchFamily="34" charset="0"/>
              <a:buChar char="•"/>
            </a:pPr>
            <a:endParaRPr lang="en-US" dirty="0" smtClean="0"/>
          </a:p>
          <a:p>
            <a:pPr marL="174708" indent="-174708">
              <a:buFont typeface="Arial" panose="020B0604020202020204" pitchFamily="34" charset="0"/>
              <a:buChar char="•"/>
            </a:pPr>
            <a:r>
              <a:rPr lang="en-US" sz="2000" b="1" dirty="0"/>
              <a:t>Return to Outline:  (Paul’s teleological argument in Acts 17:29-31) Read</a:t>
            </a:r>
          </a:p>
          <a:p>
            <a:pPr marL="640594" lvl="1" indent="-174708">
              <a:buFont typeface="Arial" panose="020B0604020202020204" pitchFamily="34" charset="0"/>
              <a:buChar char="•"/>
            </a:pPr>
            <a:r>
              <a:rPr lang="en-US" baseline="0" dirty="0" smtClean="0"/>
              <a:t>Note: The assurance was a miraculous event.  (Jesus resurrection from the dead).  We will examine this in the future…</a:t>
            </a:r>
          </a:p>
          <a:p>
            <a:pPr marL="174708" indent="-174708">
              <a:buFont typeface="Arial" panose="020B0604020202020204" pitchFamily="34" charset="0"/>
              <a:buChar char="•"/>
            </a:pPr>
            <a:r>
              <a:rPr lang="en-US" b="1" baseline="0" dirty="0" smtClean="0"/>
              <a:t>Psalm 14:1</a:t>
            </a:r>
            <a:r>
              <a:rPr lang="en-US" baseline="0" dirty="0" smtClean="0"/>
              <a:t>, </a:t>
            </a:r>
            <a:r>
              <a:rPr lang="en-US" i="1" baseline="0" dirty="0" smtClean="0"/>
              <a:t>“</a:t>
            </a:r>
            <a:r>
              <a:rPr lang="en-US" i="1" dirty="0" smtClean="0"/>
              <a:t>The fool has said in his heart, “There is no God.” They are corrupt, They have done abominable works, There is none who does good.”</a:t>
            </a:r>
          </a:p>
          <a:p>
            <a:pPr marL="640594" lvl="1" indent="-174708">
              <a:buFont typeface="Arial" panose="020B0604020202020204" pitchFamily="34" charset="0"/>
              <a:buChar char="•"/>
            </a:pPr>
            <a:r>
              <a:rPr lang="en-US" i="0" dirty="0" smtClean="0"/>
              <a:t>The atheist denies the teleological evidence</a:t>
            </a:r>
            <a:r>
              <a:rPr lang="en-US" i="0" baseline="0" dirty="0" smtClean="0"/>
              <a:t> of a divine creator.  He seeks an explanation other than the obvious.</a:t>
            </a:r>
          </a:p>
          <a:p>
            <a:pPr marL="640594" lvl="1" indent="-174708">
              <a:buFont typeface="Arial" panose="020B0604020202020204" pitchFamily="34" charset="0"/>
              <a:buChar char="•"/>
            </a:pPr>
            <a:r>
              <a:rPr lang="en-US" i="0" baseline="0" dirty="0" smtClean="0"/>
              <a:t>Motivation for disbelief – There is no Being to whom we owe allegiance or obedience.</a:t>
            </a:r>
          </a:p>
          <a:p>
            <a:pPr marL="174708" indent="-174708">
              <a:buFont typeface="Arial" panose="020B0604020202020204" pitchFamily="34" charset="0"/>
              <a:buChar char="•"/>
            </a:pPr>
            <a:r>
              <a:rPr lang="en-US" b="1" i="0" baseline="0" dirty="0" smtClean="0"/>
              <a:t>Job 38-41 </a:t>
            </a:r>
            <a:r>
              <a:rPr lang="en-US" i="0" baseline="0" dirty="0" smtClean="0"/>
              <a:t>(Verses where God claims to be the first cause, and creator of all). (Note evidence, but claim… our view).</a:t>
            </a:r>
          </a:p>
          <a:p>
            <a:pPr marL="174708" indent="-174708">
              <a:buFont typeface="Arial" panose="020B0604020202020204" pitchFamily="34" charset="0"/>
              <a:buChar char="•"/>
            </a:pPr>
            <a:r>
              <a:rPr lang="en-US" b="1" i="0" baseline="0" dirty="0" smtClean="0"/>
              <a:t>Romans 1:18-32, Read </a:t>
            </a:r>
            <a:r>
              <a:rPr lang="en-US" i="0" baseline="0" dirty="0" smtClean="0"/>
              <a:t>(The teleological argument stated, with consequences of unbelief)</a:t>
            </a:r>
          </a:p>
          <a:p>
            <a:pPr marL="640594" lvl="1" indent="-174708">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306AB216-C89E-430D-B6D9-2C31B93407A0}" type="slidenum">
              <a:rPr lang="en-US" smtClean="0"/>
              <a:t>7</a:t>
            </a:fld>
            <a:endParaRPr lang="en-US"/>
          </a:p>
        </p:txBody>
      </p:sp>
    </p:spTree>
    <p:extLst>
      <p:ext uri="{BB962C8B-B14F-4D97-AF65-F5344CB8AC3E}">
        <p14:creationId xmlns:p14="http://schemas.microsoft.com/office/powerpoint/2010/main" val="139341087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3956876"/>
          </a:xfrm>
        </p:spPr>
        <p:txBody>
          <a:bodyPr/>
          <a:lstStyle/>
          <a:p>
            <a:r>
              <a:rPr lang="en-US" sz="1800" dirty="0" smtClean="0"/>
              <a:t>Note: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dirty="0" smtClean="0"/>
              <a:t>The credibility</a:t>
            </a:r>
            <a:r>
              <a:rPr lang="en-US" sz="1800" baseline="0" dirty="0" smtClean="0"/>
              <a:t> of a prophet is based upon whether his prophecy comes true!</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baseline="0" dirty="0" smtClean="0"/>
              <a:t>Harold Camping (End of world May 2011, then October 2011), Didn’t happen!</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800" baseline="0" dirty="0" smtClean="0"/>
              <a:t>We knew it wouldn’t because that would contradict scripture (cf. 2 Peter 3:9-10)  “The day of the Lord will come as a thief in the night.”</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800"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b="1" dirty="0" smtClean="0"/>
              <a:t>(Deuteronomy</a:t>
            </a:r>
            <a:r>
              <a:rPr lang="en-US" sz="1800" b="1" baseline="0" dirty="0" smtClean="0"/>
              <a:t> 18:20-22), </a:t>
            </a:r>
            <a:r>
              <a:rPr lang="en-US" sz="1800" baseline="0" dirty="0" smtClean="0"/>
              <a:t>“</a:t>
            </a:r>
            <a:r>
              <a:rPr lang="en-US" sz="1800" dirty="0" smtClean="0"/>
              <a:t>But the prophet who presumes to speak a word in My name, which I have not commanded him to speak, or who speaks in the name of other gods, that prophet shall die.’ </a:t>
            </a:r>
            <a:r>
              <a:rPr lang="en-US" sz="1800" baseline="30000" dirty="0" smtClean="0"/>
              <a:t>21 </a:t>
            </a:r>
            <a:r>
              <a:rPr lang="en-US" sz="1800" dirty="0" smtClean="0"/>
              <a:t>And if you say in your heart, ‘How shall we know the word which the </a:t>
            </a:r>
            <a:r>
              <a:rPr lang="en-US" sz="1800" cap="small" dirty="0" smtClean="0">
                <a:effectLst/>
              </a:rPr>
              <a:t>Lord</a:t>
            </a:r>
            <a:r>
              <a:rPr lang="en-US" sz="1800" dirty="0" smtClean="0"/>
              <a:t> has not spoken?’— </a:t>
            </a:r>
            <a:r>
              <a:rPr lang="en-US" sz="1800" baseline="30000" dirty="0" smtClean="0"/>
              <a:t>22 </a:t>
            </a:r>
            <a:r>
              <a:rPr lang="en-US" sz="1800" dirty="0" smtClean="0"/>
              <a:t>when a prophet speaks in the name of the </a:t>
            </a:r>
            <a:r>
              <a:rPr lang="en-US" sz="1800" cap="small" dirty="0" smtClean="0">
                <a:effectLst/>
              </a:rPr>
              <a:t>Lord</a:t>
            </a:r>
            <a:r>
              <a:rPr lang="en-US" sz="1800" dirty="0" smtClean="0"/>
              <a:t>, if the thing does not happen or come to pass, that </a:t>
            </a:r>
            <a:r>
              <a:rPr lang="en-US" sz="1800" i="1" dirty="0" smtClean="0"/>
              <a:t>is</a:t>
            </a:r>
            <a:r>
              <a:rPr lang="en-US" sz="1800" dirty="0" smtClean="0"/>
              <a:t> the thing which the </a:t>
            </a:r>
            <a:r>
              <a:rPr lang="en-US" sz="1800" cap="small" dirty="0" smtClean="0">
                <a:effectLst/>
              </a:rPr>
              <a:t>Lord</a:t>
            </a:r>
            <a:r>
              <a:rPr lang="en-US" sz="1800" dirty="0" smtClean="0"/>
              <a:t> has not spoken; the prophet has spoken it presumptuously; you shall not be afraid of him.”</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800" baseline="0" dirty="0" smtClean="0"/>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b="1" baseline="0" dirty="0" smtClean="0"/>
              <a:t>(Isaiah 41:21-24) </a:t>
            </a:r>
            <a:r>
              <a:rPr lang="en-US" sz="1800" baseline="0" dirty="0" smtClean="0"/>
              <a:t>Futility of Idols (Read)</a:t>
            </a:r>
          </a:p>
        </p:txBody>
      </p:sp>
      <p:sp>
        <p:nvSpPr>
          <p:cNvPr id="4" name="Slide Number Placeholder 3"/>
          <p:cNvSpPr>
            <a:spLocks noGrp="1"/>
          </p:cNvSpPr>
          <p:nvPr>
            <p:ph type="sldNum" sz="quarter" idx="10"/>
          </p:nvPr>
        </p:nvSpPr>
        <p:spPr/>
        <p:txBody>
          <a:bodyPr/>
          <a:lstStyle/>
          <a:p>
            <a:fld id="{306AB216-C89E-430D-B6D9-2C31B93407A0}" type="slidenum">
              <a:rPr lang="en-US" smtClean="0"/>
              <a:t>70</a:t>
            </a:fld>
            <a:endParaRPr lang="en-US"/>
          </a:p>
        </p:txBody>
      </p:sp>
    </p:spTree>
    <p:extLst>
      <p:ext uri="{BB962C8B-B14F-4D97-AF65-F5344CB8AC3E}">
        <p14:creationId xmlns:p14="http://schemas.microsoft.com/office/powerpoint/2010/main" val="103930200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608" y="4298951"/>
            <a:ext cx="6437376" cy="4753610"/>
          </a:xfrm>
        </p:spPr>
        <p:txBody>
          <a:bodyPr/>
          <a:lstStyle/>
          <a:p>
            <a:pPr marL="285750" indent="-285750">
              <a:buFont typeface="Arial" panose="020B0604020202020204" pitchFamily="34" charset="0"/>
              <a:buChar char="•"/>
            </a:pPr>
            <a:r>
              <a:rPr lang="en-US" sz="1800" i="0" dirty="0" smtClean="0"/>
              <a:t>Note:  Read further explanation of each point, with corroboration,</a:t>
            </a:r>
            <a:r>
              <a:rPr lang="en-US" sz="1800" i="0" baseline="0" dirty="0" smtClean="0"/>
              <a:t> in the Notes of book.  Page 11-13.</a:t>
            </a:r>
            <a:endParaRPr lang="en-US" sz="2800" i="0" baseline="0" dirty="0" smtClean="0"/>
          </a:p>
        </p:txBody>
      </p:sp>
      <p:sp>
        <p:nvSpPr>
          <p:cNvPr id="4" name="Slide Number Placeholder 3"/>
          <p:cNvSpPr>
            <a:spLocks noGrp="1"/>
          </p:cNvSpPr>
          <p:nvPr>
            <p:ph type="sldNum" sz="quarter" idx="10"/>
          </p:nvPr>
        </p:nvSpPr>
        <p:spPr/>
        <p:txBody>
          <a:bodyPr/>
          <a:lstStyle/>
          <a:p>
            <a:fld id="{306AB216-C89E-430D-B6D9-2C31B93407A0}" type="slidenum">
              <a:rPr lang="en-US" smtClean="0"/>
              <a:t>71</a:t>
            </a:fld>
            <a:endParaRPr lang="en-US"/>
          </a:p>
        </p:txBody>
      </p:sp>
    </p:spTree>
    <p:extLst>
      <p:ext uri="{BB962C8B-B14F-4D97-AF65-F5344CB8AC3E}">
        <p14:creationId xmlns:p14="http://schemas.microsoft.com/office/powerpoint/2010/main" val="312262187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sz="2000" dirty="0" smtClean="0"/>
              <a:t>Michel de </a:t>
            </a:r>
            <a:r>
              <a:rPr lang="en-US" sz="2000" dirty="0" err="1" smtClean="0"/>
              <a:t>Nostredame</a:t>
            </a:r>
            <a:r>
              <a:rPr lang="en-US" sz="2000" dirty="0" smtClean="0"/>
              <a:t> (aka Nostradamus) was a 16th-century French "seer." We don't have many seers these days.</a:t>
            </a:r>
          </a:p>
          <a:p>
            <a:r>
              <a:rPr lang="en-US" sz="2000" dirty="0" smtClean="0"/>
              <a:t>Nostradamus studied astrology and various "occult" sciences and used those to predict the future.</a:t>
            </a:r>
          </a:p>
          <a:p>
            <a:r>
              <a:rPr lang="en-US" sz="2000" dirty="0" smtClean="0"/>
              <a:t>He's best known for </a:t>
            </a:r>
            <a:r>
              <a:rPr lang="en-US" sz="2000" i="1" dirty="0" smtClean="0"/>
              <a:t>The Prophecies</a:t>
            </a:r>
            <a:r>
              <a:rPr lang="en-US" sz="2000" dirty="0" smtClean="0"/>
              <a:t>, a collection of French quatrains published in 1555. So are these prophecies worthy predictions of the future or merely vague observations retrofitted to match past events?</a:t>
            </a:r>
          </a:p>
          <a:p>
            <a:endParaRPr lang="en-US" sz="2000" dirty="0" smtClean="0"/>
          </a:p>
          <a:p>
            <a:r>
              <a:rPr lang="en-US" sz="2000" dirty="0" smtClean="0"/>
              <a:t>Fiery</a:t>
            </a:r>
            <a:r>
              <a:rPr lang="en-US" sz="2000" baseline="0" dirty="0" smtClean="0"/>
              <a:t> explosion of Jumbo jets – Two great rocks the twin towers – the New City New York City</a:t>
            </a:r>
            <a:endParaRPr lang="en-US" sz="2000" dirty="0" smtClean="0"/>
          </a:p>
          <a:p>
            <a:pPr marL="285750" indent="-285750">
              <a:buFont typeface="Arial" panose="020B0604020202020204" pitchFamily="34" charset="0"/>
              <a:buChar char="•"/>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72</a:t>
            </a:fld>
            <a:endParaRPr lang="en-US"/>
          </a:p>
        </p:txBody>
      </p:sp>
    </p:spTree>
    <p:extLst>
      <p:ext uri="{BB962C8B-B14F-4D97-AF65-F5344CB8AC3E}">
        <p14:creationId xmlns:p14="http://schemas.microsoft.com/office/powerpoint/2010/main" val="299900909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sz="2000" dirty="0" smtClean="0"/>
              <a:t>Note:  Part of this prophecies popularity</a:t>
            </a:r>
            <a:r>
              <a:rPr lang="en-US" sz="2000" baseline="0" dirty="0" smtClean="0"/>
              <a:t> was the spelling of a word used by Nostradamus – the </a:t>
            </a:r>
            <a:r>
              <a:rPr lang="en-US" sz="2000" baseline="0" dirty="0" err="1" smtClean="0"/>
              <a:t>latin</a:t>
            </a:r>
            <a:r>
              <a:rPr lang="en-US" sz="2000" baseline="0" dirty="0" smtClean="0"/>
              <a:t> word </a:t>
            </a:r>
            <a:r>
              <a:rPr lang="en-US" sz="2000" baseline="0" dirty="0" err="1" smtClean="0"/>
              <a:t>Hister</a:t>
            </a:r>
            <a:r>
              <a:rPr lang="en-US" sz="2000" baseline="0" dirty="0" smtClean="0"/>
              <a:t>.  Close to Hitler, however it was a Latin word used to describe the Danube River, in the sentence immediately preceding this quatrain.</a:t>
            </a:r>
          </a:p>
          <a:p>
            <a:endParaRPr lang="en-US" sz="2000" baseline="0" dirty="0" smtClean="0"/>
          </a:p>
          <a:p>
            <a:r>
              <a:rPr lang="en-US" sz="2000" i="1" dirty="0" smtClean="0"/>
              <a:t>From the Rhine and Lower Danube they will be said to have come,</a:t>
            </a:r>
            <a:endParaRPr lang="en-US" sz="2000" dirty="0" smtClean="0"/>
          </a:p>
          <a:p>
            <a:r>
              <a:rPr lang="en-US" sz="2000" i="1" dirty="0" smtClean="0"/>
              <a:t>Cries, tears at Malta and the </a:t>
            </a:r>
            <a:r>
              <a:rPr lang="en-US" sz="2000" i="1" dirty="0" err="1" smtClean="0"/>
              <a:t>Ligurian</a:t>
            </a:r>
            <a:r>
              <a:rPr lang="en-US" sz="2000" i="1" dirty="0" smtClean="0"/>
              <a:t> side.</a:t>
            </a:r>
            <a:endParaRPr lang="en-US" sz="2000" dirty="0" smtClean="0"/>
          </a:p>
        </p:txBody>
      </p:sp>
      <p:sp>
        <p:nvSpPr>
          <p:cNvPr id="4" name="Slide Number Placeholder 3"/>
          <p:cNvSpPr>
            <a:spLocks noGrp="1"/>
          </p:cNvSpPr>
          <p:nvPr>
            <p:ph type="sldNum" sz="quarter" idx="10"/>
          </p:nvPr>
        </p:nvSpPr>
        <p:spPr/>
        <p:txBody>
          <a:bodyPr/>
          <a:lstStyle/>
          <a:p>
            <a:fld id="{306AB216-C89E-430D-B6D9-2C31B93407A0}" type="slidenum">
              <a:rPr lang="en-US" smtClean="0"/>
              <a:t>73</a:t>
            </a:fld>
            <a:endParaRPr lang="en-US"/>
          </a:p>
        </p:txBody>
      </p:sp>
    </p:spTree>
    <p:extLst>
      <p:ext uri="{BB962C8B-B14F-4D97-AF65-F5344CB8AC3E}">
        <p14:creationId xmlns:p14="http://schemas.microsoft.com/office/powerpoint/2010/main" val="177632854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sz="2000" dirty="0" smtClean="0"/>
              <a:t>Note:  So vague it could refer to many different war atrocities through the ages.</a:t>
            </a:r>
          </a:p>
        </p:txBody>
      </p:sp>
      <p:sp>
        <p:nvSpPr>
          <p:cNvPr id="4" name="Slide Number Placeholder 3"/>
          <p:cNvSpPr>
            <a:spLocks noGrp="1"/>
          </p:cNvSpPr>
          <p:nvPr>
            <p:ph type="sldNum" sz="quarter" idx="10"/>
          </p:nvPr>
        </p:nvSpPr>
        <p:spPr/>
        <p:txBody>
          <a:bodyPr/>
          <a:lstStyle/>
          <a:p>
            <a:fld id="{306AB216-C89E-430D-B6D9-2C31B93407A0}" type="slidenum">
              <a:rPr lang="en-US" smtClean="0"/>
              <a:t>74</a:t>
            </a:fld>
            <a:endParaRPr lang="en-US"/>
          </a:p>
        </p:txBody>
      </p:sp>
    </p:spTree>
    <p:extLst>
      <p:ext uri="{BB962C8B-B14F-4D97-AF65-F5344CB8AC3E}">
        <p14:creationId xmlns:p14="http://schemas.microsoft.com/office/powerpoint/2010/main" val="335058754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800" i="0" dirty="0" smtClean="0"/>
              <a:t>First, read Jeremiah 50:1-3  Note:  This is odd</a:t>
            </a:r>
            <a:r>
              <a:rPr lang="en-US" sz="2800" i="0" baseline="0" dirty="0" smtClean="0"/>
              <a:t> 100 years previous to the siege, as Babylon was the most powerful Empire that had to that time existed.</a:t>
            </a:r>
            <a:endParaRPr lang="en-US" sz="2800" i="0" dirty="0" smtClean="0"/>
          </a:p>
          <a:p>
            <a:pPr marL="285750" indent="-285750">
              <a:buFont typeface="Arial" panose="020B0604020202020204" pitchFamily="34" charset="0"/>
              <a:buChar char="•"/>
            </a:pPr>
            <a:endParaRPr lang="en-US" sz="2800" i="0" dirty="0" smtClean="0"/>
          </a:p>
          <a:p>
            <a:pPr marL="285750" indent="-285750">
              <a:buFont typeface="Arial" panose="020B0604020202020204" pitchFamily="34" charset="0"/>
              <a:buChar char="•"/>
            </a:pPr>
            <a:r>
              <a:rPr lang="en-US" sz="2800" i="0" dirty="0" smtClean="0"/>
              <a:t>Quote:</a:t>
            </a:r>
            <a:r>
              <a:rPr lang="en-US" sz="2800" i="0" baseline="0" dirty="0" smtClean="0"/>
              <a:t>  https://www.christiancourier.com/articles/38-babylon-a-test-case-in-prophecy-part-2</a:t>
            </a:r>
          </a:p>
          <a:p>
            <a:pPr marL="285750" indent="-285750">
              <a:buFont typeface="Arial" panose="020B0604020202020204" pitchFamily="34" charset="0"/>
              <a:buChar char="•"/>
            </a:pPr>
            <a:endParaRPr lang="en-US" sz="2800" i="0" baseline="0" dirty="0" smtClean="0"/>
          </a:p>
          <a:p>
            <a:pPr marL="285750" indent="-285750">
              <a:buFont typeface="Arial" panose="020B0604020202020204" pitchFamily="34" charset="0"/>
              <a:buChar char="•"/>
            </a:pPr>
            <a:r>
              <a:rPr lang="en-US" sz="2800" i="0" baseline="0" dirty="0" smtClean="0"/>
              <a:t>Read also:  </a:t>
            </a:r>
          </a:p>
          <a:p>
            <a:pPr marL="742950" lvl="1" indent="-285750">
              <a:buFont typeface="Arial" panose="020B0604020202020204" pitchFamily="34" charset="0"/>
              <a:buChar char="•"/>
            </a:pPr>
            <a:r>
              <a:rPr lang="en-US" sz="2800" i="0" baseline="0" dirty="0" smtClean="0"/>
              <a:t>50:8-10</a:t>
            </a:r>
          </a:p>
          <a:p>
            <a:pPr marL="742950" lvl="1" indent="-285750">
              <a:buFont typeface="Arial" panose="020B0604020202020204" pitchFamily="34" charset="0"/>
              <a:buChar char="•"/>
            </a:pPr>
            <a:r>
              <a:rPr lang="en-US" sz="2800" i="0" baseline="0" dirty="0" smtClean="0"/>
              <a:t>50:18-20 (Note: Cyrus quickly restored the Jews to their land).</a:t>
            </a:r>
          </a:p>
          <a:p>
            <a:pPr marL="742950" lvl="1" indent="-285750">
              <a:buFont typeface="Arial" panose="020B0604020202020204" pitchFamily="34" charset="0"/>
              <a:buChar char="•"/>
            </a:pPr>
            <a:r>
              <a:rPr lang="en-US" sz="2800" i="0" baseline="0" dirty="0" smtClean="0"/>
              <a:t>51:24</a:t>
            </a:r>
          </a:p>
          <a:p>
            <a:pPr marL="742950" lvl="1" indent="-285750">
              <a:buFont typeface="Arial" panose="020B0604020202020204" pitchFamily="34" charset="0"/>
              <a:buChar char="•"/>
            </a:pPr>
            <a:r>
              <a:rPr lang="en-US" sz="2800" i="0" baseline="0" dirty="0" smtClean="0"/>
              <a:t>51:27-32</a:t>
            </a:r>
          </a:p>
          <a:p>
            <a:pPr marL="742950" lvl="1" indent="-285750">
              <a:buFont typeface="Arial" panose="020B0604020202020204" pitchFamily="34" charset="0"/>
              <a:buChar char="•"/>
            </a:pPr>
            <a:r>
              <a:rPr lang="en-US" sz="2800" i="0" baseline="0" dirty="0" smtClean="0"/>
              <a:t>51:63-64 (Certainty of the fulfillment)</a:t>
            </a: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75</a:t>
            </a:fld>
            <a:endParaRPr lang="en-US"/>
          </a:p>
        </p:txBody>
      </p:sp>
    </p:spTree>
    <p:extLst>
      <p:ext uri="{BB962C8B-B14F-4D97-AF65-F5344CB8AC3E}">
        <p14:creationId xmlns:p14="http://schemas.microsoft.com/office/powerpoint/2010/main" val="3824687828"/>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800" i="0" dirty="0" smtClean="0"/>
              <a:t>Ezekiel’s prophecy easily dated.  5</a:t>
            </a:r>
            <a:r>
              <a:rPr lang="en-US" sz="2800" i="0" baseline="0" dirty="0" smtClean="0"/>
              <a:t> years after the captivity of </a:t>
            </a:r>
            <a:r>
              <a:rPr lang="en-US" sz="2800" i="0" baseline="0" dirty="0" err="1" smtClean="0"/>
              <a:t>Johoachin</a:t>
            </a:r>
            <a:r>
              <a:rPr lang="en-US" sz="2800" i="0" baseline="0" dirty="0" smtClean="0"/>
              <a:t>. (During 2</a:t>
            </a:r>
            <a:r>
              <a:rPr lang="en-US" sz="2800" i="0" baseline="30000" dirty="0" smtClean="0"/>
              <a:t>nd</a:t>
            </a:r>
            <a:r>
              <a:rPr lang="en-US" sz="2800" i="0" baseline="0" dirty="0" smtClean="0"/>
              <a:t> deportation of citizens from Judea to Babylon).  Documented in 2 Kings 24:10-20.</a:t>
            </a:r>
          </a:p>
          <a:p>
            <a:pPr marL="457200" indent="-457200">
              <a:buFont typeface="Arial" panose="020B0604020202020204" pitchFamily="34" charset="0"/>
              <a:buChar char="•"/>
            </a:pPr>
            <a:r>
              <a:rPr lang="en-US" sz="2800" dirty="0" smtClean="0"/>
              <a:t>Since Ezekiel’s visions began five years after the deportation, then a firm date of </a:t>
            </a:r>
            <a:r>
              <a:rPr lang="en-US" sz="2800" b="1" dirty="0" smtClean="0"/>
              <a:t>592 B.C. </a:t>
            </a:r>
            <a:r>
              <a:rPr lang="en-US" sz="2800" dirty="0" smtClean="0"/>
              <a:t>can be established for the beginning of his prophecy. The prophet supplies other specific dates such as the seventh year (20:1), the ninth year (24:1), the eleventh year (26:1), and the latest date given as the twenty-seventh year (29:17) [Note: for an outline see Archer, 1974, pp. 368-369].  Due to the firmly established dating system that Ezekiel chose to use for his prophecy, the date of the prophecy regarding the city of </a:t>
            </a:r>
            <a:r>
              <a:rPr lang="en-US" sz="2800" dirty="0" err="1" smtClean="0"/>
              <a:t>Tyre</a:t>
            </a:r>
            <a:r>
              <a:rPr lang="en-US" sz="2800" dirty="0" smtClean="0"/>
              <a:t>, found in chapter 26, can be accurately established as the eleventh year after 597, which would be </a:t>
            </a:r>
            <a:r>
              <a:rPr lang="en-US" sz="2800" b="1" dirty="0" smtClean="0"/>
              <a:t>586 B.C.</a:t>
            </a:r>
          </a:p>
          <a:p>
            <a:pPr marL="457200" indent="-457200">
              <a:buFont typeface="Arial" panose="020B0604020202020204" pitchFamily="34" charset="0"/>
              <a:buChar char="•"/>
            </a:pPr>
            <a:r>
              <a:rPr lang="en-US" sz="2800" b="1" dirty="0" smtClean="0"/>
              <a:t>Properly understood,</a:t>
            </a:r>
            <a:r>
              <a:rPr lang="en-US" sz="2800" b="1" baseline="0" dirty="0" smtClean="0"/>
              <a:t> the prophecy details travails of </a:t>
            </a:r>
            <a:r>
              <a:rPr lang="en-US" sz="2800" b="1" baseline="0" dirty="0" err="1" smtClean="0"/>
              <a:t>Tyre</a:t>
            </a:r>
            <a:r>
              <a:rPr lang="en-US" sz="2800" b="1" baseline="0" dirty="0" smtClean="0"/>
              <a:t> that had their beginning with Nebuchadnezzar only a few months after the prophecy was given, to the ultimate destruction of the city by Alexander the great in 332 B.C.</a:t>
            </a:r>
            <a:endParaRPr lang="en-US" sz="2800" b="1" dirty="0" smtClean="0"/>
          </a:p>
          <a:p>
            <a:pPr marL="457200" indent="-457200">
              <a:buFont typeface="Arial" panose="020B0604020202020204" pitchFamily="34" charset="0"/>
              <a:buChar char="•"/>
            </a:pPr>
            <a:r>
              <a:rPr lang="en-US" sz="2800" b="0" dirty="0" smtClean="0"/>
              <a:t>Note:  Quote from… http://apologeticspress.org/apcontent.aspx?category=13&amp;article=1790</a:t>
            </a:r>
          </a:p>
          <a:p>
            <a:pPr marL="457200" indent="-457200">
              <a:buFont typeface="Arial" panose="020B0604020202020204" pitchFamily="34" charset="0"/>
              <a:buChar char="•"/>
            </a:pPr>
            <a:endParaRPr lang="en-US" sz="2800" b="0" dirty="0" smtClean="0"/>
          </a:p>
          <a:p>
            <a:pPr marL="457200" indent="-457200">
              <a:buFont typeface="Arial" panose="020B0604020202020204" pitchFamily="34" charset="0"/>
              <a:buChar char="•"/>
            </a:pPr>
            <a:r>
              <a:rPr lang="en-US" sz="2800" b="0" dirty="0" smtClean="0"/>
              <a:t>“</a:t>
            </a:r>
            <a:r>
              <a:rPr lang="en-US" sz="2800" dirty="0" smtClean="0"/>
              <a:t>In his dealings with </a:t>
            </a:r>
            <a:r>
              <a:rPr lang="en-US" sz="2800" dirty="0" err="1" smtClean="0"/>
              <a:t>Tyre</a:t>
            </a:r>
            <a:r>
              <a:rPr lang="en-US" sz="2800" dirty="0" smtClean="0"/>
              <a:t>, Alexander asserted that he wished to make a personal sacrifice in the temple of Heracles on the island city of </a:t>
            </a:r>
            <a:r>
              <a:rPr lang="en-US" sz="2800" dirty="0" err="1" smtClean="0"/>
              <a:t>Tyre</a:t>
            </a:r>
            <a:r>
              <a:rPr lang="en-US" sz="2800" dirty="0" smtClean="0"/>
              <a:t>. Apparently, because the </a:t>
            </a:r>
            <a:r>
              <a:rPr lang="en-US" sz="2800" dirty="0" err="1" smtClean="0"/>
              <a:t>Tyrians</a:t>
            </a:r>
            <a:r>
              <a:rPr lang="en-US" sz="2800" dirty="0" smtClean="0"/>
              <a:t> considered their island refuge virtually impregnable, with war machines covering the walls, and rapidly moving water acting as an effective barrier from land attack, they refused his request. Upon receiving their refusal, Alexander immediately set to work on a plan to besiege and conquer the city. He set upon the task of building a land bridge or cause way (</a:t>
            </a:r>
            <a:r>
              <a:rPr lang="en-US" sz="2800" dirty="0" err="1" smtClean="0"/>
              <a:t>Siculus</a:t>
            </a:r>
            <a:r>
              <a:rPr lang="en-US" sz="2800" dirty="0" smtClean="0"/>
              <a:t> calls it a “mole”) from the mainland city of </a:t>
            </a:r>
            <a:r>
              <a:rPr lang="en-US" sz="2800" dirty="0" err="1" smtClean="0"/>
              <a:t>Tyre</a:t>
            </a:r>
            <a:r>
              <a:rPr lang="en-US" sz="2800" dirty="0" smtClean="0"/>
              <a:t> to the island city. </a:t>
            </a:r>
            <a:r>
              <a:rPr lang="en-US" sz="2800" dirty="0" err="1" smtClean="0"/>
              <a:t>Siculus</a:t>
            </a:r>
            <a:r>
              <a:rPr lang="en-US" sz="2800" dirty="0" smtClean="0"/>
              <a:t> stated: “Immediately he demolished what was called Old </a:t>
            </a:r>
            <a:r>
              <a:rPr lang="en-US" sz="2800" dirty="0" err="1" smtClean="0"/>
              <a:t>Tyre</a:t>
            </a:r>
            <a:r>
              <a:rPr lang="en-US" sz="2800" dirty="0" smtClean="0"/>
              <a:t> and set many tens of thousands of men to work carrying stones to construct a mole” (17.40). </a:t>
            </a:r>
            <a:r>
              <a:rPr lang="en-US" sz="2800" dirty="0" err="1" smtClean="0"/>
              <a:t>Curtius</a:t>
            </a:r>
            <a:r>
              <a:rPr lang="en-US" sz="2800" dirty="0" smtClean="0"/>
              <a:t> Rufus noted: “Large quantities of rock were available, furnished by old </a:t>
            </a:r>
            <a:r>
              <a:rPr lang="en-US" sz="2800" dirty="0" err="1" smtClean="0"/>
              <a:t>Tyre</a:t>
            </a:r>
            <a:r>
              <a:rPr lang="en-US" sz="2800" dirty="0" smtClean="0"/>
              <a:t>” (4.2.18). This unprecedented action took the </a:t>
            </a:r>
            <a:r>
              <a:rPr lang="en-US" sz="2800" dirty="0" err="1" smtClean="0"/>
              <a:t>Tyrians</a:t>
            </a:r>
            <a:r>
              <a:rPr lang="en-US" sz="2800" dirty="0" smtClean="0"/>
              <a:t> by complete surprise. Fleming noted: “In former times the city had shown herself well nigh impregnable. That Alexander’s method of attack was not anticipated is not strange, for there was no precedent for it in the annals of warfare” (p. 56). And yet, even though this action was unprecedented militarily, it was exactly what one might expect from the description of the destruction of </a:t>
            </a:r>
            <a:r>
              <a:rPr lang="en-US" sz="2800" dirty="0" err="1" smtClean="0"/>
              <a:t>Tyre</a:t>
            </a:r>
            <a:r>
              <a:rPr lang="en-US" sz="2800" dirty="0" smtClean="0"/>
              <a:t> given by Ezekiel hundreds of years prior to Alexander’s actions. The mainland city was demolished and all her stones, timber, and soil were thrown into the midst of the sea.”</a:t>
            </a:r>
          </a:p>
          <a:p>
            <a:pPr marL="457200" indent="-457200">
              <a:buFont typeface="Arial" panose="020B0604020202020204" pitchFamily="34" charset="0"/>
              <a:buChar char="•"/>
            </a:pPr>
            <a:endParaRPr lang="en-US" sz="2800" b="0" dirty="0" smtClean="0"/>
          </a:p>
          <a:p>
            <a:r>
              <a:rPr lang="en-US" sz="2800" dirty="0" smtClean="0"/>
              <a:t>In approximately A.D. 1170, a Jewish traveler named Benjamin of </a:t>
            </a:r>
            <a:r>
              <a:rPr lang="en-US" sz="2800" dirty="0" err="1" smtClean="0"/>
              <a:t>Tudela</a:t>
            </a:r>
            <a:r>
              <a:rPr lang="en-US" sz="2800" dirty="0" smtClean="0"/>
              <a:t> published a diary of his travels. “Benjamin began his journey from Saragossa, around the year 1160 and over the course of thirteen years visited over 300 cities in a wide range of places including Greece, Syria, Palestine, Mesopotamia and Persia” (Benjamin of </a:t>
            </a:r>
            <a:r>
              <a:rPr lang="en-US" sz="2800" dirty="0" err="1" smtClean="0"/>
              <a:t>Tudela</a:t>
            </a:r>
            <a:r>
              <a:rPr lang="en-US" sz="2800" dirty="0" smtClean="0"/>
              <a:t>, </a:t>
            </a:r>
            <a:r>
              <a:rPr lang="en-US" sz="2800" dirty="0" err="1" smtClean="0"/>
              <a:t>n.d.</a:t>
            </a:r>
            <a:r>
              <a:rPr lang="en-US" sz="2800" dirty="0" smtClean="0"/>
              <a:t>). In his memoirs, a section is included concerning the city of </a:t>
            </a:r>
            <a:r>
              <a:rPr lang="en-US" sz="2800" dirty="0" err="1" smtClean="0"/>
              <a:t>Tyre</a:t>
            </a:r>
            <a:r>
              <a:rPr lang="en-US" sz="2800" dirty="0" smtClean="0"/>
              <a:t>.</a:t>
            </a:r>
          </a:p>
          <a:p>
            <a:endParaRPr lang="en-US" sz="2800" dirty="0" smtClean="0"/>
          </a:p>
          <a:p>
            <a:r>
              <a:rPr lang="en-US" sz="2800" dirty="0" smtClean="0"/>
              <a:t>From Sidon it is half a day’s journey to </a:t>
            </a:r>
            <a:r>
              <a:rPr lang="en-US" sz="2800" dirty="0" err="1" smtClean="0"/>
              <a:t>Sarepta</a:t>
            </a:r>
            <a:r>
              <a:rPr lang="en-US" sz="2800" dirty="0" smtClean="0"/>
              <a:t> (</a:t>
            </a:r>
            <a:r>
              <a:rPr lang="en-US" sz="2800" dirty="0" err="1" smtClean="0"/>
              <a:t>Sarfend</a:t>
            </a:r>
            <a:r>
              <a:rPr lang="en-US" sz="2800" dirty="0" smtClean="0"/>
              <a:t>), which belongs to Sidon. Thence it is a half-day to New </a:t>
            </a:r>
            <a:r>
              <a:rPr lang="en-US" sz="2800" dirty="0" err="1" smtClean="0"/>
              <a:t>Tyre</a:t>
            </a:r>
            <a:r>
              <a:rPr lang="en-US" sz="2800" dirty="0" smtClean="0"/>
              <a:t> (Sur), which is a very fine city, with a </a:t>
            </a:r>
            <a:r>
              <a:rPr lang="en-US" sz="2800" dirty="0" err="1" smtClean="0"/>
              <a:t>harbour</a:t>
            </a:r>
            <a:r>
              <a:rPr lang="en-US" sz="2800" dirty="0" smtClean="0"/>
              <a:t> in its midst.... There is no </a:t>
            </a:r>
            <a:r>
              <a:rPr lang="en-US" sz="2800" dirty="0" err="1" smtClean="0"/>
              <a:t>harbour</a:t>
            </a:r>
            <a:r>
              <a:rPr lang="en-US" sz="2800" dirty="0" smtClean="0"/>
              <a:t> like this in the whole world. </a:t>
            </a:r>
            <a:r>
              <a:rPr lang="en-US" sz="2800" dirty="0" err="1" smtClean="0"/>
              <a:t>Tyre</a:t>
            </a:r>
            <a:r>
              <a:rPr lang="en-US" sz="2800" dirty="0" smtClean="0"/>
              <a:t> is a beautiful city.... In the vicinity is found sugar of a high class, for men plant it here, and people come from all lands to buy it. A man can ascend the walls of New </a:t>
            </a:r>
            <a:r>
              <a:rPr lang="en-US" sz="2800" dirty="0" err="1" smtClean="0"/>
              <a:t>Tyre</a:t>
            </a:r>
            <a:r>
              <a:rPr lang="en-US" sz="2800" dirty="0" smtClean="0"/>
              <a:t> </a:t>
            </a:r>
            <a:r>
              <a:rPr lang="en-US" sz="2800" b="1" dirty="0" smtClean="0"/>
              <a:t>and see ancient </a:t>
            </a:r>
            <a:r>
              <a:rPr lang="en-US" sz="2800" b="1" dirty="0" err="1" smtClean="0"/>
              <a:t>Tyre</a:t>
            </a:r>
            <a:r>
              <a:rPr lang="en-US" sz="2800" b="1" dirty="0" smtClean="0"/>
              <a:t>, which the sea has now covered</a:t>
            </a:r>
            <a:r>
              <a:rPr lang="en-US" sz="2800" dirty="0" smtClean="0"/>
              <a:t>, lying at a stone’s throw from the new city. And should one care to go forth by boat, one can see the castles, market-places, streets, and palaces </a:t>
            </a:r>
            <a:r>
              <a:rPr lang="en-US" sz="2800" b="1" dirty="0" smtClean="0"/>
              <a:t>in the bed of the sea</a:t>
            </a:r>
            <a:r>
              <a:rPr lang="en-US" sz="2800" dirty="0" smtClean="0"/>
              <a:t> (1907, emp. added.).</a:t>
            </a:r>
          </a:p>
          <a:p>
            <a:pPr marL="457200" indent="-457200">
              <a:buFont typeface="Arial" panose="020B0604020202020204" pitchFamily="34" charset="0"/>
              <a:buChar char="•"/>
            </a:pPr>
            <a:endParaRPr lang="en-US" sz="2800" b="0" dirty="0" smtClean="0"/>
          </a:p>
          <a:p>
            <a:pPr marL="285750" indent="-285750">
              <a:buFont typeface="Arial" panose="020B0604020202020204" pitchFamily="34" charset="0"/>
              <a:buChar char="•"/>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76</a:t>
            </a:fld>
            <a:endParaRPr lang="en-US"/>
          </a:p>
        </p:txBody>
      </p:sp>
    </p:spTree>
    <p:extLst>
      <p:ext uri="{BB962C8B-B14F-4D97-AF65-F5344CB8AC3E}">
        <p14:creationId xmlns:p14="http://schemas.microsoft.com/office/powerpoint/2010/main" val="319566957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608" y="4298951"/>
            <a:ext cx="6437376" cy="4753610"/>
          </a:xfrm>
        </p:spPr>
        <p:txBody>
          <a:bodyPr/>
          <a:lstStyle/>
          <a:p>
            <a:pPr marL="0" indent="0">
              <a:buFont typeface="Arial" panose="020B0604020202020204" pitchFamily="34" charset="0"/>
              <a:buNone/>
            </a:pPr>
            <a:endParaRPr lang="en-US" sz="2800" i="0" baseline="0" dirty="0" smtClean="0"/>
          </a:p>
        </p:txBody>
      </p:sp>
      <p:sp>
        <p:nvSpPr>
          <p:cNvPr id="4" name="Slide Number Placeholder 3"/>
          <p:cNvSpPr>
            <a:spLocks noGrp="1"/>
          </p:cNvSpPr>
          <p:nvPr>
            <p:ph type="sldNum" sz="quarter" idx="10"/>
          </p:nvPr>
        </p:nvSpPr>
        <p:spPr/>
        <p:txBody>
          <a:bodyPr/>
          <a:lstStyle/>
          <a:p>
            <a:fld id="{306AB216-C89E-430D-B6D9-2C31B93407A0}" type="slidenum">
              <a:rPr lang="en-US" smtClean="0"/>
              <a:t>77</a:t>
            </a:fld>
            <a:endParaRPr lang="en-US"/>
          </a:p>
        </p:txBody>
      </p:sp>
    </p:spTree>
    <p:extLst>
      <p:ext uri="{BB962C8B-B14F-4D97-AF65-F5344CB8AC3E}">
        <p14:creationId xmlns:p14="http://schemas.microsoft.com/office/powerpoint/2010/main" val="240704367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800" i="0" dirty="0" smtClean="0"/>
              <a:t>Shiloh – A Hebrew name for the Messiah</a:t>
            </a: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78</a:t>
            </a:fld>
            <a:endParaRPr lang="en-US"/>
          </a:p>
        </p:txBody>
      </p:sp>
    </p:spTree>
    <p:extLst>
      <p:ext uri="{BB962C8B-B14F-4D97-AF65-F5344CB8AC3E}">
        <p14:creationId xmlns:p14="http://schemas.microsoft.com/office/powerpoint/2010/main" val="61695756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400" i="0" dirty="0" smtClean="0"/>
              <a:t>God’s promise to David.</a:t>
            </a:r>
            <a:r>
              <a:rPr lang="en-US" sz="2400" i="0" baseline="0" dirty="0" smtClean="0"/>
              <a:t>  The Messiah would be one of his descendants.</a:t>
            </a:r>
          </a:p>
          <a:p>
            <a:pPr marL="285750" indent="-285750">
              <a:buFont typeface="Arial" panose="020B0604020202020204" pitchFamily="34" charset="0"/>
              <a:buChar char="•"/>
            </a:pPr>
            <a:r>
              <a:rPr lang="en-US" sz="2400" i="0" baseline="0" dirty="0" smtClean="0"/>
              <a:t>Note:  Luke 1:32 was the angel’s announcement to Mary regarding her pregnancy</a:t>
            </a:r>
          </a:p>
          <a:p>
            <a:pPr marL="285750" indent="-285750">
              <a:buFont typeface="Arial" panose="020B0604020202020204" pitchFamily="34" charset="0"/>
              <a:buChar char="•"/>
            </a:pPr>
            <a:r>
              <a:rPr lang="en-US" sz="2400" i="0" baseline="0" dirty="0" smtClean="0"/>
              <a:t>Fulfilled in Acts 2, in the establishment of the Kingdom of Christ (cf. Mark 9:1; Colossians 1:13)</a:t>
            </a:r>
            <a:endParaRPr lang="en-US" sz="24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79</a:t>
            </a:fld>
            <a:endParaRPr lang="en-US"/>
          </a:p>
        </p:txBody>
      </p:sp>
    </p:spTree>
    <p:extLst>
      <p:ext uri="{BB962C8B-B14F-4D97-AF65-F5344CB8AC3E}">
        <p14:creationId xmlns:p14="http://schemas.microsoft.com/office/powerpoint/2010/main" val="21932652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Fine Tuning:</a:t>
            </a:r>
          </a:p>
          <a:p>
            <a:endParaRPr lang="en-US" i="0" baseline="0" dirty="0" smtClean="0"/>
          </a:p>
          <a:p>
            <a:pPr marL="174708" indent="-174708">
              <a:buFont typeface="Arial" panose="020B0604020202020204" pitchFamily="34" charset="0"/>
              <a:buChar char="•"/>
            </a:pPr>
            <a:r>
              <a:rPr lang="en-US" i="0" baseline="0" dirty="0" smtClean="0"/>
              <a:t>The universe exists exactly how it must exist to be a stable cosmos.</a:t>
            </a:r>
          </a:p>
          <a:p>
            <a:pPr marL="174708" indent="-174708">
              <a:buFont typeface="Arial" panose="020B0604020202020204" pitchFamily="34" charset="0"/>
              <a:buChar char="•"/>
            </a:pPr>
            <a:r>
              <a:rPr lang="en-US" i="0" baseline="0" dirty="0" smtClean="0"/>
              <a:t>The solar system exists exactly how it exists to be a stable system.</a:t>
            </a:r>
          </a:p>
          <a:p>
            <a:pPr marL="174708" indent="-174708">
              <a:buFont typeface="Arial" panose="020B0604020202020204" pitchFamily="34" charset="0"/>
              <a:buChar char="•"/>
            </a:pPr>
            <a:r>
              <a:rPr lang="en-US" i="0" baseline="0" dirty="0" smtClean="0"/>
              <a:t>The earth exists as it exists (distance from sun and moon, atmospheric makeup, etc.) to be able to sustain life</a:t>
            </a:r>
          </a:p>
          <a:p>
            <a:pPr marL="174708" indent="-174708">
              <a:buFont typeface="Arial" panose="020B0604020202020204" pitchFamily="34" charset="0"/>
              <a:buChar char="•"/>
            </a:pPr>
            <a:r>
              <a:rPr lang="en-US" b="1" i="0" baseline="0" dirty="0" smtClean="0"/>
              <a:t>Note:  </a:t>
            </a:r>
            <a:r>
              <a:rPr lang="en-US" i="0" baseline="0" dirty="0" smtClean="0"/>
              <a:t>The following is also identified as the “anthropic principle”</a:t>
            </a:r>
          </a:p>
          <a:p>
            <a:pPr marL="174708" indent="-174708">
              <a:buFont typeface="Arial" panose="020B0604020202020204" pitchFamily="34" charset="0"/>
              <a:buChar char="•"/>
            </a:pPr>
            <a:endParaRPr lang="en-US" i="0" baseline="0" dirty="0" smtClean="0"/>
          </a:p>
          <a:p>
            <a:pPr marL="174708" indent="-174708">
              <a:buFont typeface="Arial" panose="020B0604020202020204" pitchFamily="34" charset="0"/>
              <a:buChar char="•"/>
            </a:pPr>
            <a:r>
              <a:rPr lang="en-US" dirty="0" smtClean="0"/>
              <a:t>Freeman John Dyson FRS is an English-born American theoretical physicist and mathematician, famous for his work in quantum electrodynamics, solid-state physics, astronomy and nuclear engineering,</a:t>
            </a:r>
            <a:r>
              <a:rPr lang="en-US" baseline="0" dirty="0" smtClean="0"/>
              <a:t> wrote:  </a:t>
            </a:r>
            <a:r>
              <a:rPr lang="en-US" dirty="0" smtClean="0"/>
              <a:t>"The more I examine the universe, and the details of its architecture, the more evidence I find that the Universe in some sense must have known we were coming.“ </a:t>
            </a:r>
            <a:r>
              <a:rPr lang="en-US" i="0" baseline="0" dirty="0" smtClean="0"/>
              <a:t>(</a:t>
            </a:r>
            <a:r>
              <a:rPr lang="en-US" i="1" dirty="0" smtClean="0"/>
              <a:t>Disturbing the Universe</a:t>
            </a:r>
            <a:r>
              <a:rPr lang="en-US" dirty="0" smtClean="0"/>
              <a:t>. New York: Harper and Row, 1979).</a:t>
            </a:r>
            <a:endParaRPr lang="en-US" i="0" baseline="0" dirty="0" smtClean="0"/>
          </a:p>
          <a:p>
            <a:pPr marL="640594" lvl="1" indent="-174708">
              <a:buFont typeface="Arial" panose="020B0604020202020204" pitchFamily="34" charset="0"/>
              <a:buChar char="•"/>
            </a:pPr>
            <a:endParaRPr lang="en-US" i="0" dirty="0"/>
          </a:p>
        </p:txBody>
      </p:sp>
      <p:sp>
        <p:nvSpPr>
          <p:cNvPr id="4" name="Slide Number Placeholder 3"/>
          <p:cNvSpPr>
            <a:spLocks noGrp="1"/>
          </p:cNvSpPr>
          <p:nvPr>
            <p:ph type="sldNum" sz="quarter" idx="10"/>
          </p:nvPr>
        </p:nvSpPr>
        <p:spPr/>
        <p:txBody>
          <a:bodyPr/>
          <a:lstStyle/>
          <a:p>
            <a:fld id="{306AB216-C89E-430D-B6D9-2C31B93407A0}" type="slidenum">
              <a:rPr lang="en-US" smtClean="0"/>
              <a:t>8</a:t>
            </a:fld>
            <a:endParaRPr lang="en-US"/>
          </a:p>
        </p:txBody>
      </p:sp>
    </p:spTree>
    <p:extLst>
      <p:ext uri="{BB962C8B-B14F-4D97-AF65-F5344CB8AC3E}">
        <p14:creationId xmlns:p14="http://schemas.microsoft.com/office/powerpoint/2010/main" val="32069337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800" i="0" dirty="0" smtClean="0"/>
              <a:t>Bethlehem is a small</a:t>
            </a:r>
            <a:r>
              <a:rPr lang="en-US" sz="2800" i="0" baseline="0" dirty="0" smtClean="0"/>
              <a:t> village in Judah.  The specifics surrounding Jesus’ birth, events such as Caesar’s census, and Joseph’s home town, all contributed to the improbable fulfillment of this prophecy (cf. Luke 2:1-5).</a:t>
            </a: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80</a:t>
            </a:fld>
            <a:endParaRPr lang="en-US"/>
          </a:p>
        </p:txBody>
      </p:sp>
    </p:spTree>
    <p:extLst>
      <p:ext uri="{BB962C8B-B14F-4D97-AF65-F5344CB8AC3E}">
        <p14:creationId xmlns:p14="http://schemas.microsoft.com/office/powerpoint/2010/main" val="17210411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285750" indent="-285750">
              <a:buFont typeface="Arial" panose="020B0604020202020204" pitchFamily="34" charset="0"/>
              <a:buChar char="•"/>
            </a:pPr>
            <a:r>
              <a:rPr lang="en-US" sz="2800" i="0" dirty="0" smtClean="0"/>
              <a:t>Words of Isaiah the prophet to Ahaz, King of</a:t>
            </a:r>
            <a:r>
              <a:rPr lang="en-US" sz="2800" i="0" baseline="0" dirty="0" smtClean="0"/>
              <a:t> Judah.</a:t>
            </a:r>
          </a:p>
          <a:p>
            <a:pPr marL="285750" indent="-285750">
              <a:buFont typeface="Arial" panose="020B0604020202020204" pitchFamily="34" charset="0"/>
              <a:buChar char="•"/>
            </a:pPr>
            <a:r>
              <a:rPr lang="en-US" sz="2800" i="0" baseline="0" dirty="0" smtClean="0"/>
              <a:t>Events of Matthew 1 included the conception by the Holy Spirit, Joseph’s betrothal to Mary, and the birth of Jesus.</a:t>
            </a: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81</a:t>
            </a:fld>
            <a:endParaRPr lang="en-US"/>
          </a:p>
        </p:txBody>
      </p:sp>
    </p:spTree>
    <p:extLst>
      <p:ext uri="{BB962C8B-B14F-4D97-AF65-F5344CB8AC3E}">
        <p14:creationId xmlns:p14="http://schemas.microsoft.com/office/powerpoint/2010/main" val="348606273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615245"/>
          </a:xfrm>
        </p:spPr>
        <p:txBody>
          <a:bodyPr/>
          <a:lstStyle/>
          <a:p>
            <a:r>
              <a:rPr lang="en-US" sz="2000" b="1" dirty="0" smtClean="0"/>
              <a:t>(Matthew 4:12-17), </a:t>
            </a:r>
            <a:r>
              <a:rPr lang="en-US" sz="2000" dirty="0" smtClean="0"/>
              <a:t>“Now when Jesus heard that John had been put in prison, He departed to Galilee. </a:t>
            </a:r>
            <a:r>
              <a:rPr lang="en-US" sz="2000" baseline="30000" dirty="0" smtClean="0"/>
              <a:t>13 </a:t>
            </a:r>
            <a:r>
              <a:rPr lang="en-US" sz="2000" dirty="0" smtClean="0"/>
              <a:t>And leaving Nazareth, He came and dwelt in Capernaum, which is by the sea, in the regions of Zebulun and Naphtali, </a:t>
            </a:r>
            <a:r>
              <a:rPr lang="en-US" sz="2000" baseline="30000" dirty="0" smtClean="0"/>
              <a:t>14 </a:t>
            </a:r>
            <a:r>
              <a:rPr lang="en-US" sz="2000" dirty="0" smtClean="0"/>
              <a:t>that it might be fulfilled which was spoken by Isaiah the prophet, saying: </a:t>
            </a:r>
            <a:r>
              <a:rPr lang="en-US" sz="2000" baseline="30000" dirty="0" smtClean="0"/>
              <a:t>15 </a:t>
            </a:r>
            <a:r>
              <a:rPr lang="en-US" sz="2000" dirty="0" smtClean="0"/>
              <a:t>“The land of Zebulun and the land of Naphtali, By the way of the sea, beyond the Jordan, Galilee of the Gentiles: </a:t>
            </a:r>
            <a:r>
              <a:rPr lang="en-US" sz="2000" baseline="30000" dirty="0" smtClean="0"/>
              <a:t>16 </a:t>
            </a:r>
            <a:r>
              <a:rPr lang="en-US" sz="2000" dirty="0" smtClean="0"/>
              <a:t>The people who sat in darkness have seen a great light, And upon those who sat in the region and shadow of death Light has dawned.”</a:t>
            </a:r>
            <a:r>
              <a:rPr lang="en-US" sz="2000" baseline="30000" dirty="0" smtClean="0"/>
              <a:t> 17 </a:t>
            </a:r>
            <a:r>
              <a:rPr lang="en-US" sz="2000" dirty="0" smtClean="0"/>
              <a:t>From that time Jesus began to preach and to say, “Repent, for the kingdom of heaven is at hand.”</a:t>
            </a:r>
            <a:endParaRPr lang="en-US" sz="3200" dirty="0"/>
          </a:p>
        </p:txBody>
      </p:sp>
      <p:sp>
        <p:nvSpPr>
          <p:cNvPr id="4" name="Slide Number Placeholder 3"/>
          <p:cNvSpPr>
            <a:spLocks noGrp="1"/>
          </p:cNvSpPr>
          <p:nvPr>
            <p:ph type="sldNum" sz="quarter" idx="10"/>
          </p:nvPr>
        </p:nvSpPr>
        <p:spPr/>
        <p:txBody>
          <a:bodyPr/>
          <a:lstStyle/>
          <a:p>
            <a:fld id="{306AB216-C89E-430D-B6D9-2C31B93407A0}" type="slidenum">
              <a:rPr lang="en-US" smtClean="0"/>
              <a:t>82</a:t>
            </a:fld>
            <a:endParaRPr lang="en-US"/>
          </a:p>
        </p:txBody>
      </p:sp>
    </p:spTree>
    <p:extLst>
      <p:ext uri="{BB962C8B-B14F-4D97-AF65-F5344CB8AC3E}">
        <p14:creationId xmlns:p14="http://schemas.microsoft.com/office/powerpoint/2010/main" val="38002154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0" indent="0">
              <a:buFont typeface="Arial" panose="020B0604020202020204" pitchFamily="34" charset="0"/>
              <a:buNone/>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83</a:t>
            </a:fld>
            <a:endParaRPr lang="en-US"/>
          </a:p>
        </p:txBody>
      </p:sp>
    </p:spTree>
    <p:extLst>
      <p:ext uri="{BB962C8B-B14F-4D97-AF65-F5344CB8AC3E}">
        <p14:creationId xmlns:p14="http://schemas.microsoft.com/office/powerpoint/2010/main" val="192551214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457200" indent="-457200">
              <a:buFont typeface="Arial" panose="020B0604020202020204" pitchFamily="34" charset="0"/>
              <a:buChar char="•"/>
            </a:pPr>
            <a:r>
              <a:rPr lang="en-US" sz="2800" i="0" dirty="0" smtClean="0"/>
              <a:t>“These kings” has reference</a:t>
            </a:r>
            <a:r>
              <a:rPr lang="en-US" sz="2800" i="0" baseline="0" dirty="0" smtClean="0"/>
              <a:t> to the 4</a:t>
            </a:r>
            <a:r>
              <a:rPr lang="en-US" sz="2800" i="0" baseline="30000" dirty="0" smtClean="0"/>
              <a:t>th</a:t>
            </a:r>
            <a:r>
              <a:rPr lang="en-US" sz="2800" i="0" baseline="0" dirty="0" smtClean="0"/>
              <a:t> world empire – Of iron.  The Roman Empire!</a:t>
            </a:r>
          </a:p>
          <a:p>
            <a:pPr marL="457200" indent="-457200">
              <a:buFont typeface="Arial" panose="020B0604020202020204" pitchFamily="34" charset="0"/>
              <a:buChar char="•"/>
            </a:pPr>
            <a:r>
              <a:rPr lang="en-US" sz="2800" i="0" baseline="0" dirty="0" smtClean="0"/>
              <a:t>Jesus was born, died and his Kingdom was established during the reign of the Roman kings.</a:t>
            </a: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84</a:t>
            </a:fld>
            <a:endParaRPr lang="en-US"/>
          </a:p>
        </p:txBody>
      </p:sp>
    </p:spTree>
    <p:extLst>
      <p:ext uri="{BB962C8B-B14F-4D97-AF65-F5344CB8AC3E}">
        <p14:creationId xmlns:p14="http://schemas.microsoft.com/office/powerpoint/2010/main" val="40555065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0" indent="0">
              <a:buFont typeface="Arial" panose="020B0604020202020204" pitchFamily="34" charset="0"/>
              <a:buNone/>
            </a:pPr>
            <a:r>
              <a:rPr lang="en-US" sz="2400" b="1" dirty="0" smtClean="0"/>
              <a:t>Read Passages…</a:t>
            </a:r>
          </a:p>
          <a:p>
            <a:pPr marL="0" indent="0">
              <a:buFont typeface="Arial" panose="020B0604020202020204" pitchFamily="34" charset="0"/>
              <a:buNone/>
            </a:pPr>
            <a:endParaRPr lang="en-US" sz="2400" b="1" i="1" dirty="0" smtClean="0"/>
          </a:p>
          <a:p>
            <a:pPr marL="0" indent="0">
              <a:buFont typeface="Arial" panose="020B0604020202020204" pitchFamily="34" charset="0"/>
              <a:buNone/>
            </a:pPr>
            <a:r>
              <a:rPr lang="en-US" sz="2400" b="1" i="0" dirty="0" smtClean="0"/>
              <a:t>Matthew 27:30, </a:t>
            </a:r>
            <a:r>
              <a:rPr lang="en-US" sz="2400" b="0" i="1" dirty="0" smtClean="0"/>
              <a:t>Spat</a:t>
            </a:r>
            <a:r>
              <a:rPr lang="en-US" sz="2400" b="0" i="1" baseline="0" dirty="0" smtClean="0"/>
              <a:t> Upon</a:t>
            </a:r>
          </a:p>
          <a:p>
            <a:pPr marL="0" indent="0">
              <a:buFont typeface="Arial" panose="020B0604020202020204" pitchFamily="34" charset="0"/>
              <a:buNone/>
            </a:pPr>
            <a:r>
              <a:rPr lang="en-US" sz="2400" b="1" i="0" baseline="0" dirty="0" smtClean="0"/>
              <a:t>Matthew 27:26, </a:t>
            </a:r>
            <a:r>
              <a:rPr lang="en-US" sz="2400" b="0" i="1" baseline="0" dirty="0" smtClean="0"/>
              <a:t>Whipped before dying</a:t>
            </a:r>
          </a:p>
          <a:p>
            <a:pPr marL="0" indent="0">
              <a:buFont typeface="Arial" panose="020B0604020202020204" pitchFamily="34" charset="0"/>
              <a:buNone/>
            </a:pPr>
            <a:r>
              <a:rPr lang="en-US" sz="2400" b="1" i="0" baseline="0" dirty="0" smtClean="0"/>
              <a:t>Luke 24:39, </a:t>
            </a:r>
            <a:r>
              <a:rPr lang="en-US" sz="2400" b="0" i="1" baseline="0" dirty="0" smtClean="0"/>
              <a:t>Hands and feet pierced by nails</a:t>
            </a:r>
          </a:p>
          <a:p>
            <a:pPr marL="0" indent="0">
              <a:buFont typeface="Arial" panose="020B0604020202020204" pitchFamily="34" charset="0"/>
              <a:buNone/>
            </a:pPr>
            <a:r>
              <a:rPr lang="en-US" sz="2400" b="1" i="0" baseline="0" dirty="0" smtClean="0"/>
              <a:t>Matthew 27:38, </a:t>
            </a:r>
            <a:r>
              <a:rPr lang="en-US" sz="2400" b="0" i="1" baseline="0" dirty="0" smtClean="0"/>
              <a:t>Crucified with thieves</a:t>
            </a:r>
          </a:p>
          <a:p>
            <a:pPr marL="0" indent="0">
              <a:buFont typeface="Arial" panose="020B0604020202020204" pitchFamily="34" charset="0"/>
              <a:buNone/>
            </a:pPr>
            <a:r>
              <a:rPr lang="en-US" sz="2400" b="1" i="0" baseline="0" dirty="0" smtClean="0"/>
              <a:t>Matthew 27:39, </a:t>
            </a:r>
            <a:r>
              <a:rPr lang="en-US" sz="2400" b="0" i="1" baseline="0" dirty="0" smtClean="0"/>
              <a:t>Ridiculed at his death</a:t>
            </a:r>
          </a:p>
          <a:p>
            <a:pPr marL="0" indent="0">
              <a:buFont typeface="Arial" panose="020B0604020202020204" pitchFamily="34" charset="0"/>
              <a:buNone/>
            </a:pPr>
            <a:r>
              <a:rPr lang="en-US" sz="2400" b="1" i="0" baseline="0" dirty="0" smtClean="0"/>
              <a:t>Matthew 27:35, </a:t>
            </a:r>
            <a:r>
              <a:rPr lang="en-US" sz="2400" b="0" i="1" baseline="0" dirty="0" smtClean="0"/>
              <a:t>Lots cast for his clothes</a:t>
            </a:r>
            <a:endParaRPr lang="en-US" sz="2400" b="0" i="1" dirty="0"/>
          </a:p>
        </p:txBody>
      </p:sp>
      <p:sp>
        <p:nvSpPr>
          <p:cNvPr id="4" name="Slide Number Placeholder 3"/>
          <p:cNvSpPr>
            <a:spLocks noGrp="1"/>
          </p:cNvSpPr>
          <p:nvPr>
            <p:ph type="sldNum" sz="quarter" idx="10"/>
          </p:nvPr>
        </p:nvSpPr>
        <p:spPr/>
        <p:txBody>
          <a:bodyPr/>
          <a:lstStyle/>
          <a:p>
            <a:fld id="{306AB216-C89E-430D-B6D9-2C31B93407A0}" type="slidenum">
              <a:rPr lang="en-US" smtClean="0"/>
              <a:t>85</a:t>
            </a:fld>
            <a:endParaRPr lang="en-US"/>
          </a:p>
        </p:txBody>
      </p:sp>
    </p:spTree>
    <p:extLst>
      <p:ext uri="{BB962C8B-B14F-4D97-AF65-F5344CB8AC3E}">
        <p14:creationId xmlns:p14="http://schemas.microsoft.com/office/powerpoint/2010/main" val="2195314801"/>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457200" indent="-457200">
              <a:buFont typeface="Arial" panose="020B0604020202020204" pitchFamily="34" charset="0"/>
              <a:buChar char="•"/>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86</a:t>
            </a:fld>
            <a:endParaRPr lang="en-US"/>
          </a:p>
        </p:txBody>
      </p:sp>
    </p:spTree>
    <p:extLst>
      <p:ext uri="{BB962C8B-B14F-4D97-AF65-F5344CB8AC3E}">
        <p14:creationId xmlns:p14="http://schemas.microsoft.com/office/powerpoint/2010/main" val="3390549006"/>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457200" indent="-457200">
              <a:buFont typeface="Arial" panose="020B0604020202020204" pitchFamily="34" charset="0"/>
              <a:buChar char="•"/>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87</a:t>
            </a:fld>
            <a:endParaRPr lang="en-US"/>
          </a:p>
        </p:txBody>
      </p:sp>
    </p:spTree>
    <p:extLst>
      <p:ext uri="{BB962C8B-B14F-4D97-AF65-F5344CB8AC3E}">
        <p14:creationId xmlns:p14="http://schemas.microsoft.com/office/powerpoint/2010/main" val="340195944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r>
              <a:rPr lang="en-US" sz="2000" b="1" i="0" dirty="0" smtClean="0"/>
              <a:t>(Psalm 110:1-3</a:t>
            </a:r>
            <a:r>
              <a:rPr lang="en-US" sz="2000" b="1" i="1" dirty="0" smtClean="0"/>
              <a:t>),</a:t>
            </a:r>
            <a:r>
              <a:rPr lang="en-US" sz="2000" b="1" i="1" baseline="0" dirty="0" smtClean="0"/>
              <a:t> </a:t>
            </a:r>
            <a:r>
              <a:rPr lang="en-US" sz="2000" b="0" i="1" baseline="0" dirty="0" smtClean="0"/>
              <a:t>“</a:t>
            </a:r>
            <a:r>
              <a:rPr lang="en-US" sz="2000" i="1" dirty="0" smtClean="0"/>
              <a:t>The </a:t>
            </a:r>
            <a:r>
              <a:rPr lang="en-US" sz="2000" i="1" cap="small" dirty="0" smtClean="0">
                <a:effectLst/>
              </a:rPr>
              <a:t>Lord</a:t>
            </a:r>
            <a:r>
              <a:rPr lang="en-US" sz="2000" i="1" dirty="0" smtClean="0"/>
              <a:t> said to my Lord, “Sit at My right hand, Till I make Your enemies Your footstool.” </a:t>
            </a:r>
            <a:r>
              <a:rPr lang="en-US" sz="2000" i="1" baseline="30000" dirty="0" smtClean="0"/>
              <a:t>2 </a:t>
            </a:r>
            <a:r>
              <a:rPr lang="en-US" sz="2000" i="1" dirty="0" smtClean="0"/>
              <a:t>The </a:t>
            </a:r>
            <a:r>
              <a:rPr lang="en-US" sz="2000" i="1" cap="small" dirty="0" smtClean="0">
                <a:effectLst/>
              </a:rPr>
              <a:t>Lord</a:t>
            </a:r>
            <a:r>
              <a:rPr lang="en-US" sz="2000" i="1" dirty="0" smtClean="0"/>
              <a:t> shall send the rod of Your strength out of Zion. Rule in the midst of Your enemies! </a:t>
            </a:r>
            <a:r>
              <a:rPr lang="en-US" sz="2000" i="1" baseline="30000" dirty="0" smtClean="0"/>
              <a:t>3 </a:t>
            </a:r>
            <a:r>
              <a:rPr lang="en-US" sz="2000" i="1" dirty="0" smtClean="0"/>
              <a:t>Your people shall be volunteers In the day of Your power; In the beauties of holiness, from the womb of the morning, You have the dew of Your youth.”</a:t>
            </a:r>
            <a:endParaRPr lang="en-US" sz="2000" b="0" i="1" dirty="0" smtClean="0"/>
          </a:p>
          <a:p>
            <a:pPr marL="0" indent="0">
              <a:buFont typeface="Arial" panose="020B0604020202020204" pitchFamily="34" charset="0"/>
              <a:buNone/>
            </a:pPr>
            <a:endParaRPr lang="en-US" sz="2800" b="1" i="0" dirty="0" smtClean="0"/>
          </a:p>
          <a:p>
            <a:pPr marL="0" indent="0">
              <a:buFont typeface="Arial" panose="020B0604020202020204" pitchFamily="34" charset="0"/>
              <a:buNone/>
            </a:pPr>
            <a:r>
              <a:rPr lang="en-US" sz="2000" b="1" i="0" dirty="0" smtClean="0"/>
              <a:t>(Psalm</a:t>
            </a:r>
            <a:r>
              <a:rPr lang="en-US" sz="2000" b="1" i="0" baseline="0" dirty="0" smtClean="0"/>
              <a:t> 45:6), </a:t>
            </a:r>
            <a:r>
              <a:rPr lang="en-US" sz="2000" b="0" i="1" baseline="0" dirty="0" smtClean="0"/>
              <a:t>“</a:t>
            </a:r>
            <a:r>
              <a:rPr lang="en-US" sz="2000" i="1" dirty="0" smtClean="0"/>
              <a:t>Your throne, O God, is forever and ever; a scepter of righteousness is the scepter of Your kingdom.”</a:t>
            </a:r>
            <a:endParaRPr lang="en-US" sz="2000" b="0" i="1" dirty="0"/>
          </a:p>
        </p:txBody>
      </p:sp>
      <p:sp>
        <p:nvSpPr>
          <p:cNvPr id="4" name="Slide Number Placeholder 3"/>
          <p:cNvSpPr>
            <a:spLocks noGrp="1"/>
          </p:cNvSpPr>
          <p:nvPr>
            <p:ph type="sldNum" sz="quarter" idx="10"/>
          </p:nvPr>
        </p:nvSpPr>
        <p:spPr/>
        <p:txBody>
          <a:bodyPr/>
          <a:lstStyle/>
          <a:p>
            <a:fld id="{306AB216-C89E-430D-B6D9-2C31B93407A0}" type="slidenum">
              <a:rPr lang="en-US" smtClean="0"/>
              <a:t>88</a:t>
            </a:fld>
            <a:endParaRPr lang="en-US"/>
          </a:p>
        </p:txBody>
      </p:sp>
    </p:spTree>
    <p:extLst>
      <p:ext uri="{BB962C8B-B14F-4D97-AF65-F5344CB8AC3E}">
        <p14:creationId xmlns:p14="http://schemas.microsoft.com/office/powerpoint/2010/main" val="125126283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608" y="4298951"/>
            <a:ext cx="6437376" cy="4753610"/>
          </a:xfrm>
        </p:spPr>
        <p:txBody>
          <a:bodyPr/>
          <a:lstStyle/>
          <a:p>
            <a:pPr marL="0" indent="0">
              <a:buFont typeface="Arial" panose="020B0604020202020204" pitchFamily="34" charset="0"/>
              <a:buNone/>
            </a:pPr>
            <a:endParaRPr lang="en-US" sz="2800" i="0" baseline="0" dirty="0" smtClean="0"/>
          </a:p>
        </p:txBody>
      </p:sp>
      <p:sp>
        <p:nvSpPr>
          <p:cNvPr id="4" name="Slide Number Placeholder 3"/>
          <p:cNvSpPr>
            <a:spLocks noGrp="1"/>
          </p:cNvSpPr>
          <p:nvPr>
            <p:ph type="sldNum" sz="quarter" idx="10"/>
          </p:nvPr>
        </p:nvSpPr>
        <p:spPr/>
        <p:txBody>
          <a:bodyPr/>
          <a:lstStyle/>
          <a:p>
            <a:fld id="{306AB216-C89E-430D-B6D9-2C31B93407A0}" type="slidenum">
              <a:rPr lang="en-US" smtClean="0"/>
              <a:t>89</a:t>
            </a:fld>
            <a:endParaRPr lang="en-US"/>
          </a:p>
        </p:txBody>
      </p:sp>
    </p:spTree>
    <p:extLst>
      <p:ext uri="{BB962C8B-B14F-4D97-AF65-F5344CB8AC3E}">
        <p14:creationId xmlns:p14="http://schemas.microsoft.com/office/powerpoint/2010/main" val="402928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96033"/>
            <a:r>
              <a:rPr lang="en-US" dirty="0"/>
              <a:t>Argument made by George Schlesinger (Professor of Philosophy, University of North Carolina)</a:t>
            </a:r>
          </a:p>
          <a:p>
            <a:pPr indent="296033"/>
            <a:r>
              <a:rPr lang="en-US" dirty="0"/>
              <a:t>(Taken from Teleological argument entry on Wikipedia)</a:t>
            </a:r>
          </a:p>
        </p:txBody>
      </p:sp>
      <p:sp>
        <p:nvSpPr>
          <p:cNvPr id="4" name="Slide Number Placeholder 3"/>
          <p:cNvSpPr>
            <a:spLocks noGrp="1"/>
          </p:cNvSpPr>
          <p:nvPr>
            <p:ph type="sldNum" sz="quarter" idx="10"/>
          </p:nvPr>
        </p:nvSpPr>
        <p:spPr/>
        <p:txBody>
          <a:bodyPr/>
          <a:lstStyle/>
          <a:p>
            <a:fld id="{306AB216-C89E-430D-B6D9-2C31B93407A0}" type="slidenum">
              <a:rPr lang="en-US" smtClean="0"/>
              <a:t>9</a:t>
            </a:fld>
            <a:endParaRPr lang="en-US"/>
          </a:p>
        </p:txBody>
      </p:sp>
    </p:spTree>
    <p:extLst>
      <p:ext uri="{BB962C8B-B14F-4D97-AF65-F5344CB8AC3E}">
        <p14:creationId xmlns:p14="http://schemas.microsoft.com/office/powerpoint/2010/main" val="150233264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457200" indent="-457200">
              <a:buFont typeface="Arial" panose="020B0604020202020204" pitchFamily="34" charset="0"/>
              <a:buChar char="•"/>
            </a:pPr>
            <a:r>
              <a:rPr lang="en-US" sz="2000" i="0" dirty="0" smtClean="0"/>
              <a:t>Four world kingdoms</a:t>
            </a:r>
          </a:p>
          <a:p>
            <a:pPr marL="914400" lvl="1" indent="-457200">
              <a:buFont typeface="Arial" panose="020B0604020202020204" pitchFamily="34" charset="0"/>
              <a:buChar char="•"/>
            </a:pPr>
            <a:r>
              <a:rPr lang="en-US" sz="2000" i="0" dirty="0" smtClean="0"/>
              <a:t>Babylonian</a:t>
            </a:r>
            <a:r>
              <a:rPr lang="en-US" sz="2000" i="0" baseline="0" dirty="0" smtClean="0"/>
              <a:t> (Head of gold, vs. 32, 37-38)</a:t>
            </a:r>
          </a:p>
          <a:p>
            <a:pPr marL="914400" lvl="1" indent="-457200">
              <a:buFont typeface="Arial" panose="020B0604020202020204" pitchFamily="34" charset="0"/>
              <a:buChar char="•"/>
            </a:pPr>
            <a:r>
              <a:rPr lang="en-US" sz="2000" i="0" baseline="0" dirty="0" err="1" smtClean="0"/>
              <a:t>Medo</a:t>
            </a:r>
            <a:r>
              <a:rPr lang="en-US" sz="2000" i="0" baseline="0" dirty="0" smtClean="0"/>
              <a:t>-Persian (Chest and arms of silver, vs. 32, 39)</a:t>
            </a:r>
          </a:p>
          <a:p>
            <a:pPr marL="914400" lvl="1" indent="-457200">
              <a:buFont typeface="Arial" panose="020B0604020202020204" pitchFamily="34" charset="0"/>
              <a:buChar char="•"/>
            </a:pPr>
            <a:r>
              <a:rPr lang="en-US" sz="2000" i="0" baseline="0" dirty="0" smtClean="0"/>
              <a:t>Grecian (Belly and thighs of bronze, vs. 32, 39)</a:t>
            </a:r>
          </a:p>
          <a:p>
            <a:pPr marL="914400" lvl="1" indent="-457200">
              <a:buFont typeface="Arial" panose="020B0604020202020204" pitchFamily="34" charset="0"/>
              <a:buChar char="•"/>
            </a:pPr>
            <a:r>
              <a:rPr lang="en-US" sz="2000" i="0" baseline="0" dirty="0" smtClean="0"/>
              <a:t>Roman (Legs and feet of iron, vs. 33, 40-43)</a:t>
            </a:r>
          </a:p>
          <a:p>
            <a:pPr marL="457200" lvl="0" indent="-457200">
              <a:buFont typeface="Arial" panose="020B0604020202020204" pitchFamily="34" charset="0"/>
              <a:buChar char="•"/>
            </a:pPr>
            <a:r>
              <a:rPr lang="en-US" sz="2000" i="0" baseline="0" dirty="0" smtClean="0"/>
              <a:t>God’s kingdom would come during the fourth kingdom (stand forever)</a:t>
            </a:r>
          </a:p>
          <a:p>
            <a:pPr marL="457200" lvl="0" indent="-457200">
              <a:buFont typeface="Arial" panose="020B0604020202020204" pitchFamily="34" charset="0"/>
              <a:buChar char="•"/>
            </a:pPr>
            <a:r>
              <a:rPr lang="en-US" sz="2000" i="0" baseline="0" dirty="0" smtClean="0"/>
              <a:t>Fulfillment must be seen sometime during the Roman Empire</a:t>
            </a:r>
          </a:p>
          <a:p>
            <a:pPr marL="457200" lvl="0" indent="-457200">
              <a:buFont typeface="Arial" panose="020B0604020202020204" pitchFamily="34" charset="0"/>
              <a:buChar char="•"/>
            </a:pPr>
            <a:r>
              <a:rPr lang="en-US" sz="2000" i="0" baseline="0" dirty="0" smtClean="0"/>
              <a:t>(Jesus promised it in Mark 9:1, fulfilled as seen in Acts 1 &amp; 2, Colossians 1:13)</a:t>
            </a:r>
            <a:endParaRPr lang="en-US" sz="20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90</a:t>
            </a:fld>
            <a:endParaRPr lang="en-US"/>
          </a:p>
        </p:txBody>
      </p:sp>
    </p:spTree>
    <p:extLst>
      <p:ext uri="{BB962C8B-B14F-4D97-AF65-F5344CB8AC3E}">
        <p14:creationId xmlns:p14="http://schemas.microsoft.com/office/powerpoint/2010/main" val="249588917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0" indent="0">
              <a:buFont typeface="Arial" panose="020B0604020202020204" pitchFamily="34" charset="0"/>
              <a:buNone/>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91</a:t>
            </a:fld>
            <a:endParaRPr lang="en-US"/>
          </a:p>
        </p:txBody>
      </p:sp>
    </p:spTree>
    <p:extLst>
      <p:ext uri="{BB962C8B-B14F-4D97-AF65-F5344CB8AC3E}">
        <p14:creationId xmlns:p14="http://schemas.microsoft.com/office/powerpoint/2010/main" val="70339709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0" indent="0">
              <a:buFont typeface="Arial" panose="020B0604020202020204" pitchFamily="34" charset="0"/>
              <a:buNone/>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92</a:t>
            </a:fld>
            <a:endParaRPr lang="en-US"/>
          </a:p>
        </p:txBody>
      </p:sp>
    </p:spTree>
    <p:extLst>
      <p:ext uri="{BB962C8B-B14F-4D97-AF65-F5344CB8AC3E}">
        <p14:creationId xmlns:p14="http://schemas.microsoft.com/office/powerpoint/2010/main" val="2556050720"/>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0" indent="0">
              <a:buFont typeface="Arial" panose="020B0604020202020204" pitchFamily="34" charset="0"/>
              <a:buNone/>
            </a:pP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93</a:t>
            </a:fld>
            <a:endParaRPr lang="en-US"/>
          </a:p>
        </p:txBody>
      </p:sp>
    </p:spTree>
    <p:extLst>
      <p:ext uri="{BB962C8B-B14F-4D97-AF65-F5344CB8AC3E}">
        <p14:creationId xmlns:p14="http://schemas.microsoft.com/office/powerpoint/2010/main" val="22469164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457200" indent="-457200">
              <a:buFont typeface="Arial" panose="020B0604020202020204" pitchFamily="34" charset="0"/>
              <a:buChar char="•"/>
            </a:pPr>
            <a:r>
              <a:rPr lang="en-US" sz="2800" i="0" dirty="0" smtClean="0"/>
              <a:t>Latter days (Acts 2:17)</a:t>
            </a:r>
          </a:p>
          <a:p>
            <a:pPr marL="457200" indent="-457200">
              <a:buFont typeface="Arial" panose="020B0604020202020204" pitchFamily="34" charset="0"/>
              <a:buChar char="•"/>
            </a:pPr>
            <a:r>
              <a:rPr lang="en-US" sz="2800" i="0" dirty="0" smtClean="0"/>
              <a:t>In Jerusalem (Acts</a:t>
            </a:r>
            <a:r>
              <a:rPr lang="en-US" sz="2800" i="0" baseline="0" dirty="0" smtClean="0"/>
              <a:t> 1:6-8; 2:5)</a:t>
            </a:r>
          </a:p>
          <a:p>
            <a:pPr marL="457200" indent="-457200">
              <a:buFont typeface="Arial" panose="020B0604020202020204" pitchFamily="34" charset="0"/>
              <a:buChar char="•"/>
            </a:pPr>
            <a:r>
              <a:rPr lang="en-US" sz="2800" i="0" baseline="0" dirty="0" smtClean="0"/>
              <a:t>Many nations (Acts 2:5; 11:18)</a:t>
            </a:r>
          </a:p>
          <a:p>
            <a:pPr marL="457200" indent="-457200">
              <a:buFont typeface="Arial" panose="020B0604020202020204" pitchFamily="34" charset="0"/>
              <a:buChar char="•"/>
            </a:pPr>
            <a:r>
              <a:rPr lang="en-US" sz="2800" i="0" baseline="0" dirty="0" smtClean="0"/>
              <a:t>Gospel first preached in Jerusalem! (Acts 2:14-ff)</a:t>
            </a:r>
            <a:endParaRPr lang="en-US" sz="28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94</a:t>
            </a:fld>
            <a:endParaRPr lang="en-US"/>
          </a:p>
        </p:txBody>
      </p:sp>
    </p:spTree>
    <p:extLst>
      <p:ext uri="{BB962C8B-B14F-4D97-AF65-F5344CB8AC3E}">
        <p14:creationId xmlns:p14="http://schemas.microsoft.com/office/powerpoint/2010/main" val="329406007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1"/>
            <a:ext cx="5608320" cy="4356075"/>
          </a:xfrm>
        </p:spPr>
        <p:txBody>
          <a:bodyPr/>
          <a:lstStyle/>
          <a:p>
            <a:pPr marL="457200" indent="-457200">
              <a:buFont typeface="Arial" panose="020B0604020202020204" pitchFamily="34" charset="0"/>
              <a:buChar char="•"/>
            </a:pPr>
            <a:r>
              <a:rPr lang="en-US" sz="2000" i="0" dirty="0" smtClean="0"/>
              <a:t>Note:  The New Covenant accompanied the establishment of the New Kingdom</a:t>
            </a:r>
          </a:p>
          <a:p>
            <a:pPr marL="914400" lvl="1" indent="-457200">
              <a:buFont typeface="Arial" panose="020B0604020202020204" pitchFamily="34" charset="0"/>
              <a:buChar char="•"/>
            </a:pPr>
            <a:r>
              <a:rPr lang="en-US" sz="2000" i="0" dirty="0" smtClean="0"/>
              <a:t>Again, in the latter days</a:t>
            </a:r>
          </a:p>
          <a:p>
            <a:pPr marL="914400" lvl="1" indent="-457200">
              <a:buFont typeface="Arial" panose="020B0604020202020204" pitchFamily="34" charset="0"/>
              <a:buChar char="•"/>
            </a:pPr>
            <a:r>
              <a:rPr lang="en-US" sz="2000" i="0" dirty="0" smtClean="0"/>
              <a:t>A New covenant (cf. Hebrews as a comparison)</a:t>
            </a:r>
          </a:p>
          <a:p>
            <a:pPr marL="914400" lvl="1" indent="-457200">
              <a:buFont typeface="Arial" panose="020B0604020202020204" pitchFamily="34" charset="0"/>
              <a:buChar char="•"/>
            </a:pPr>
            <a:r>
              <a:rPr lang="en-US" sz="2000" i="0" dirty="0" smtClean="0"/>
              <a:t>Different</a:t>
            </a:r>
            <a:r>
              <a:rPr lang="en-US" sz="2000" i="0" baseline="0" dirty="0" smtClean="0"/>
              <a:t> (Not a law written on stone, but in hearts)</a:t>
            </a:r>
          </a:p>
          <a:p>
            <a:pPr marL="1371600" lvl="2" indent="-457200">
              <a:buFont typeface="Arial" panose="020B0604020202020204" pitchFamily="34" charset="0"/>
              <a:buChar char="•"/>
            </a:pPr>
            <a:r>
              <a:rPr lang="en-US" sz="2000" i="0" baseline="0" dirty="0" smtClean="0"/>
              <a:t>Spiritual rather than civil law</a:t>
            </a:r>
          </a:p>
          <a:p>
            <a:pPr marL="1371600" lvl="2" indent="-457200">
              <a:buFont typeface="Arial" panose="020B0604020202020204" pitchFamily="34" charset="0"/>
              <a:buChar char="•"/>
            </a:pPr>
            <a:r>
              <a:rPr lang="en-US" sz="2000" i="0" baseline="0" dirty="0" smtClean="0"/>
              <a:t>All shall know me (those in new relationship are taught to become) cf. Mark 16:15-16</a:t>
            </a:r>
          </a:p>
          <a:p>
            <a:pPr marL="1371600" lvl="2" indent="-457200">
              <a:buFont typeface="Arial" panose="020B0604020202020204" pitchFamily="34" charset="0"/>
              <a:buChar char="•"/>
            </a:pPr>
            <a:r>
              <a:rPr lang="en-US" sz="2000" i="0" baseline="0" dirty="0" smtClean="0"/>
              <a:t>In Christ, no remembrance of sin! (cf. Hebrews 8:7-13)</a:t>
            </a:r>
            <a:endParaRPr lang="en-US" sz="2000" i="0" dirty="0"/>
          </a:p>
        </p:txBody>
      </p:sp>
      <p:sp>
        <p:nvSpPr>
          <p:cNvPr id="4" name="Slide Number Placeholder 3"/>
          <p:cNvSpPr>
            <a:spLocks noGrp="1"/>
          </p:cNvSpPr>
          <p:nvPr>
            <p:ph type="sldNum" sz="quarter" idx="10"/>
          </p:nvPr>
        </p:nvSpPr>
        <p:spPr/>
        <p:txBody>
          <a:bodyPr/>
          <a:lstStyle/>
          <a:p>
            <a:fld id="{306AB216-C89E-430D-B6D9-2C31B93407A0}" type="slidenum">
              <a:rPr lang="en-US" smtClean="0"/>
              <a:t>95</a:t>
            </a:fld>
            <a:endParaRPr lang="en-US"/>
          </a:p>
        </p:txBody>
      </p:sp>
    </p:spTree>
    <p:extLst>
      <p:ext uri="{BB962C8B-B14F-4D97-AF65-F5344CB8AC3E}">
        <p14:creationId xmlns:p14="http://schemas.microsoft.com/office/powerpoint/2010/main" val="27015332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608" y="4298951"/>
            <a:ext cx="6437376" cy="4753610"/>
          </a:xfrm>
        </p:spPr>
        <p:txBody>
          <a:bodyPr/>
          <a:lstStyle/>
          <a:p>
            <a:pPr marL="514350" indent="-514350">
              <a:buFont typeface="Arial" panose="020B0604020202020204" pitchFamily="34" charset="0"/>
              <a:buAutoNum type="arabicParenR" startAt="2"/>
            </a:pPr>
            <a:r>
              <a:rPr lang="en-US" sz="2800" i="0" baseline="0" dirty="0" smtClean="0"/>
              <a:t>A scarlet thread of redemption that is woven throughout the entire Bible.</a:t>
            </a:r>
          </a:p>
          <a:p>
            <a:pPr marL="971550" lvl="1" indent="-514350">
              <a:buFont typeface="Arial" panose="020B0604020202020204" pitchFamily="34" charset="0"/>
              <a:buChar char="•"/>
            </a:pPr>
            <a:r>
              <a:rPr lang="en-US" sz="2800" i="0" baseline="0" dirty="0" smtClean="0"/>
              <a:t>I encourage a reading of Homer Hailey’s “From Creation to the Day of Eternity”</a:t>
            </a:r>
          </a:p>
        </p:txBody>
      </p:sp>
      <p:sp>
        <p:nvSpPr>
          <p:cNvPr id="4" name="Slide Number Placeholder 3"/>
          <p:cNvSpPr>
            <a:spLocks noGrp="1"/>
          </p:cNvSpPr>
          <p:nvPr>
            <p:ph type="sldNum" sz="quarter" idx="10"/>
          </p:nvPr>
        </p:nvSpPr>
        <p:spPr/>
        <p:txBody>
          <a:bodyPr/>
          <a:lstStyle/>
          <a:p>
            <a:fld id="{306AB216-C89E-430D-B6D9-2C31B93407A0}" type="slidenum">
              <a:rPr lang="en-US" smtClean="0"/>
              <a:t>96</a:t>
            </a:fld>
            <a:endParaRPr lang="en-US"/>
          </a:p>
        </p:txBody>
      </p:sp>
    </p:spTree>
    <p:extLst>
      <p:ext uri="{BB962C8B-B14F-4D97-AF65-F5344CB8AC3E}">
        <p14:creationId xmlns:p14="http://schemas.microsoft.com/office/powerpoint/2010/main" val="178950227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608" y="4298951"/>
            <a:ext cx="6437376" cy="4753610"/>
          </a:xfrm>
        </p:spPr>
        <p:txBody>
          <a:bodyPr/>
          <a:lstStyle/>
          <a:p>
            <a:pPr marL="0" indent="0">
              <a:buFont typeface="Arial" panose="020B0604020202020204" pitchFamily="34" charset="0"/>
              <a:buNone/>
            </a:pPr>
            <a:endParaRPr lang="en-US" sz="2800" i="0" baseline="0" dirty="0" smtClean="0"/>
          </a:p>
        </p:txBody>
      </p:sp>
      <p:sp>
        <p:nvSpPr>
          <p:cNvPr id="4" name="Slide Number Placeholder 3"/>
          <p:cNvSpPr>
            <a:spLocks noGrp="1"/>
          </p:cNvSpPr>
          <p:nvPr>
            <p:ph type="sldNum" sz="quarter" idx="10"/>
          </p:nvPr>
        </p:nvSpPr>
        <p:spPr/>
        <p:txBody>
          <a:bodyPr/>
          <a:lstStyle/>
          <a:p>
            <a:fld id="{306AB216-C89E-430D-B6D9-2C31B93407A0}" type="slidenum">
              <a:rPr lang="en-US" smtClean="0"/>
              <a:t>97</a:t>
            </a:fld>
            <a:endParaRPr lang="en-US"/>
          </a:p>
        </p:txBody>
      </p:sp>
    </p:spTree>
    <p:extLst>
      <p:ext uri="{BB962C8B-B14F-4D97-AF65-F5344CB8AC3E}">
        <p14:creationId xmlns:p14="http://schemas.microsoft.com/office/powerpoint/2010/main" val="1858932506"/>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608" y="4298951"/>
            <a:ext cx="6437376" cy="4753610"/>
          </a:xfrm>
        </p:spPr>
        <p:txBody>
          <a:bodyPr/>
          <a:lstStyle/>
          <a:p>
            <a:pPr marL="0" indent="0">
              <a:buFont typeface="Arial" panose="020B0604020202020204" pitchFamily="34" charset="0"/>
              <a:buNone/>
            </a:pPr>
            <a:endParaRPr lang="en-US" sz="2800" i="0" baseline="0" dirty="0" smtClean="0"/>
          </a:p>
        </p:txBody>
      </p:sp>
      <p:sp>
        <p:nvSpPr>
          <p:cNvPr id="4" name="Slide Number Placeholder 3"/>
          <p:cNvSpPr>
            <a:spLocks noGrp="1"/>
          </p:cNvSpPr>
          <p:nvPr>
            <p:ph type="sldNum" sz="quarter" idx="10"/>
          </p:nvPr>
        </p:nvSpPr>
        <p:spPr/>
        <p:txBody>
          <a:bodyPr/>
          <a:lstStyle/>
          <a:p>
            <a:fld id="{306AB216-C89E-430D-B6D9-2C31B93407A0}" type="slidenum">
              <a:rPr lang="en-US" smtClean="0"/>
              <a:t>98</a:t>
            </a:fld>
            <a:endParaRPr lang="en-US"/>
          </a:p>
        </p:txBody>
      </p:sp>
    </p:spTree>
    <p:extLst>
      <p:ext uri="{BB962C8B-B14F-4D97-AF65-F5344CB8AC3E}">
        <p14:creationId xmlns:p14="http://schemas.microsoft.com/office/powerpoint/2010/main" val="294809314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608" y="4298951"/>
            <a:ext cx="6437376" cy="4753610"/>
          </a:xfrm>
        </p:spPr>
        <p:txBody>
          <a:bodyPr/>
          <a:lstStyle/>
          <a:p>
            <a:pPr marL="0" indent="0">
              <a:buFont typeface="Arial" panose="020B0604020202020204" pitchFamily="34" charset="0"/>
              <a:buNone/>
            </a:pPr>
            <a:endParaRPr lang="en-US" sz="2800" i="0" baseline="0" dirty="0" smtClean="0"/>
          </a:p>
        </p:txBody>
      </p:sp>
      <p:sp>
        <p:nvSpPr>
          <p:cNvPr id="4" name="Slide Number Placeholder 3"/>
          <p:cNvSpPr>
            <a:spLocks noGrp="1"/>
          </p:cNvSpPr>
          <p:nvPr>
            <p:ph type="sldNum" sz="quarter" idx="10"/>
          </p:nvPr>
        </p:nvSpPr>
        <p:spPr/>
        <p:txBody>
          <a:bodyPr/>
          <a:lstStyle/>
          <a:p>
            <a:fld id="{306AB216-C89E-430D-B6D9-2C31B93407A0}" type="slidenum">
              <a:rPr lang="en-US" smtClean="0"/>
              <a:t>99</a:t>
            </a:fld>
            <a:endParaRPr lang="en-US"/>
          </a:p>
        </p:txBody>
      </p:sp>
    </p:spTree>
    <p:extLst>
      <p:ext uri="{BB962C8B-B14F-4D97-AF65-F5344CB8AC3E}">
        <p14:creationId xmlns:p14="http://schemas.microsoft.com/office/powerpoint/2010/main" val="25025323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descr="Celestia-R1---OverlayTitle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397750" cy="6858000"/>
          </a:xfrm>
          <a:prstGeom prst="rect">
            <a:avLst/>
          </a:prstGeom>
        </p:spPr>
      </p:pic>
      <p:sp>
        <p:nvSpPr>
          <p:cNvPr id="2" name="Title 1"/>
          <p:cNvSpPr>
            <a:spLocks noGrp="1"/>
          </p:cNvSpPr>
          <p:nvPr>
            <p:ph type="ctrTitle"/>
          </p:nvPr>
        </p:nvSpPr>
        <p:spPr>
          <a:xfrm>
            <a:off x="2743973" y="1964267"/>
            <a:ext cx="5714228" cy="2421464"/>
          </a:xfrm>
        </p:spPr>
        <p:txBody>
          <a:bodyPr anchor="b">
            <a:normAutofit/>
          </a:bodyPr>
          <a:lstStyle>
            <a:lvl1pPr algn="r">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743973" y="4385733"/>
            <a:ext cx="5714228"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52311" y="5870576"/>
            <a:ext cx="1212173" cy="377825"/>
          </a:xfrm>
        </p:spPr>
        <p:txBody>
          <a:bodyPr/>
          <a:lstStyle/>
          <a:p>
            <a:fld id="{B61BEF0D-F0BB-DE4B-95CE-6DB70DBA9567}" type="datetimeFigureOut">
              <a:rPr lang="en-US" smtClean="0"/>
              <a:pPr/>
              <a:t>1/21/2015</a:t>
            </a:fld>
            <a:endParaRPr lang="en-US" dirty="0"/>
          </a:p>
        </p:txBody>
      </p:sp>
      <p:sp>
        <p:nvSpPr>
          <p:cNvPr id="5" name="Footer Placeholder 4"/>
          <p:cNvSpPr>
            <a:spLocks noGrp="1"/>
          </p:cNvSpPr>
          <p:nvPr>
            <p:ph type="ftr" sz="quarter" idx="11"/>
          </p:nvPr>
        </p:nvSpPr>
        <p:spPr>
          <a:xfrm>
            <a:off x="2743973" y="5870576"/>
            <a:ext cx="3932137" cy="377825"/>
          </a:xfrm>
        </p:spPr>
        <p:txBody>
          <a:bodyPr/>
          <a:lstStyle/>
          <a:p>
            <a:endParaRPr lang="en-US" dirty="0"/>
          </a:p>
        </p:txBody>
      </p:sp>
      <p:sp>
        <p:nvSpPr>
          <p:cNvPr id="6" name="Slide Number Placeholder 5"/>
          <p:cNvSpPr>
            <a:spLocks noGrp="1"/>
          </p:cNvSpPr>
          <p:nvPr>
            <p:ph type="sldNum" sz="quarter" idx="12"/>
          </p:nvPr>
        </p:nvSpPr>
        <p:spPr>
          <a:xfrm>
            <a:off x="8040685" y="5870576"/>
            <a:ext cx="417516" cy="377825"/>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5413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4732865"/>
            <a:ext cx="7772400" cy="566738"/>
          </a:xfrm>
        </p:spPr>
        <p:txBody>
          <a:bodyPr anchor="b">
            <a:normAutofit/>
          </a:bodyPr>
          <a:lstStyle>
            <a:lvl1pPr algn="l">
              <a:defRPr sz="2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914401" y="932112"/>
            <a:ext cx="685800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57201" y="5299603"/>
            <a:ext cx="77724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38834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3" y="609602"/>
            <a:ext cx="7772399"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2" y="4343400"/>
            <a:ext cx="777239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43721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7" name="Picture 1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5" name="TextBox 14"/>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988671" y="3352800"/>
            <a:ext cx="6876133" cy="381000"/>
          </a:xfrm>
        </p:spPr>
        <p:txBody>
          <a:bodyPr anchor="ctr">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462266" y="4343400"/>
            <a:ext cx="7772400"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601524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3291648"/>
            <a:ext cx="7772401" cy="1468800"/>
          </a:xfrm>
        </p:spPr>
        <p:txBody>
          <a:bodyPr anchor="b">
            <a:normAutofit/>
          </a:bodyPr>
          <a:lstStyle>
            <a:lvl1pPr algn="l">
              <a:defRPr sz="2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457200" y="4760448"/>
            <a:ext cx="7772402"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30539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16" name="TextBox 15"/>
          <p:cNvSpPr txBox="1"/>
          <p:nvPr/>
        </p:nvSpPr>
        <p:spPr>
          <a:xfrm>
            <a:off x="7735800" y="275167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21796" y="718114"/>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2" name="Title 1"/>
          <p:cNvSpPr>
            <a:spLocks noGrp="1"/>
          </p:cNvSpPr>
          <p:nvPr>
            <p:ph type="title"/>
          </p:nvPr>
        </p:nvSpPr>
        <p:spPr>
          <a:xfrm>
            <a:off x="879115" y="609602"/>
            <a:ext cx="7091297"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457200" y="3886200"/>
            <a:ext cx="7772401" cy="8890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57200" y="4775200"/>
            <a:ext cx="7772401" cy="10160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838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4440" y="609602"/>
            <a:ext cx="7772401" cy="2743199"/>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464440" y="3505200"/>
            <a:ext cx="7772401" cy="838200"/>
          </a:xfrm>
        </p:spPr>
        <p:txBody>
          <a:bodyPr vert="horz" lIns="91440" tIns="45720" rIns="91440" bIns="45720" rtlCol="0" anchor="b">
            <a:normAutofit/>
          </a:bodyPr>
          <a:lstStyle>
            <a:lvl1pPr>
              <a:buNone/>
              <a:defRPr lang="en-US" sz="20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464439" y="4343400"/>
            <a:ext cx="7772401" cy="14478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873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8" name="Title 1"/>
          <p:cNvSpPr>
            <a:spLocks noGrp="1"/>
          </p:cNvSpPr>
          <p:nvPr>
            <p:ph type="title"/>
          </p:nvPr>
        </p:nvSpPr>
        <p:spPr>
          <a:xfrm>
            <a:off x="457200" y="609601"/>
            <a:ext cx="7772400" cy="1456267"/>
          </a:xfrm>
        </p:spPr>
        <p:txBody>
          <a:bodyPr>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65138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Vertical Title 1"/>
          <p:cNvSpPr>
            <a:spLocks noGrp="1"/>
          </p:cNvSpPr>
          <p:nvPr>
            <p:ph type="title" orient="vert"/>
          </p:nvPr>
        </p:nvSpPr>
        <p:spPr>
          <a:xfrm>
            <a:off x="6552978" y="609600"/>
            <a:ext cx="1676621" cy="5181601"/>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5990184"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71380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2800"/>
            </a:lvl1p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4699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2" y="3308581"/>
            <a:ext cx="77724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8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57649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1" y="2142068"/>
            <a:ext cx="3813048"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6553" y="2142068"/>
            <a:ext cx="3813048"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739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3" name="Picture 12"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43480" y="2218267"/>
            <a:ext cx="354060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11120" y="2218267"/>
            <a:ext cx="35184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6552" y="2870201"/>
            <a:ext cx="3813048"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13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57201" y="609601"/>
            <a:ext cx="7772400" cy="1456267"/>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9456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92596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2" name="Picture 11"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1718" y="1557868"/>
            <a:ext cx="2862910" cy="1439332"/>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606144" y="609601"/>
            <a:ext cx="4627975"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61718" y="2997200"/>
            <a:ext cx="2862910" cy="184573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0942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Celestia-R1---OverlayContentS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56" y="0"/>
            <a:ext cx="9118600" cy="6858000"/>
          </a:xfrm>
          <a:prstGeom prst="rect">
            <a:avLst/>
          </a:prstGeom>
        </p:spPr>
      </p:pic>
      <p:sp>
        <p:nvSpPr>
          <p:cNvPr id="2" name="Title 1"/>
          <p:cNvSpPr>
            <a:spLocks noGrp="1"/>
          </p:cNvSpPr>
          <p:nvPr>
            <p:ph type="title"/>
          </p:nvPr>
        </p:nvSpPr>
        <p:spPr>
          <a:xfrm>
            <a:off x="462128" y="1735672"/>
            <a:ext cx="4097204" cy="1371600"/>
          </a:xfrm>
        </p:spPr>
        <p:txBody>
          <a:bodyPr anchor="b">
            <a:normAutofit/>
          </a:bodyPr>
          <a:lstStyle>
            <a:lvl1pPr algn="l">
              <a:defRPr sz="24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029200" y="914400"/>
            <a:ext cx="3200400"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lvl1pPr>
              <a:defRPr lang="en-US" sz="1600" dirty="0"/>
            </a:lvl1pPr>
          </a:lstStyle>
          <a:p>
            <a:pPr marL="0" lvl="0" indent="0" algn="ctr">
              <a:buNone/>
            </a:pPr>
            <a:r>
              <a:rPr lang="en-US" smtClean="0"/>
              <a:t>Click icon to add picture</a:t>
            </a:r>
            <a:endParaRPr lang="en-US" dirty="0"/>
          </a:p>
        </p:txBody>
      </p:sp>
      <p:sp>
        <p:nvSpPr>
          <p:cNvPr id="4" name="Text Placeholder 3"/>
          <p:cNvSpPr>
            <a:spLocks noGrp="1"/>
          </p:cNvSpPr>
          <p:nvPr>
            <p:ph type="body" sz="half" idx="2"/>
          </p:nvPr>
        </p:nvSpPr>
        <p:spPr>
          <a:xfrm>
            <a:off x="462128" y="3107272"/>
            <a:ext cx="409720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4911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gs>
            <a:gs pos="23000">
              <a:schemeClr val="bg1"/>
            </a:gs>
            <a:gs pos="69000">
              <a:schemeClr val="bg1"/>
            </a:gs>
            <a:gs pos="97000">
              <a:schemeClr val="bg1"/>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609601"/>
            <a:ext cx="7772400"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2142068"/>
            <a:ext cx="7772400"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23712" y="5870576"/>
            <a:ext cx="1212173"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1/21/2015</a:t>
            </a:fld>
            <a:endParaRPr lang="en-US" dirty="0"/>
          </a:p>
        </p:txBody>
      </p:sp>
      <p:sp>
        <p:nvSpPr>
          <p:cNvPr id="5" name="Footer Placeholder 4"/>
          <p:cNvSpPr>
            <a:spLocks noGrp="1"/>
          </p:cNvSpPr>
          <p:nvPr>
            <p:ph type="ftr" sz="quarter" idx="3"/>
          </p:nvPr>
        </p:nvSpPr>
        <p:spPr>
          <a:xfrm>
            <a:off x="457200" y="5870576"/>
            <a:ext cx="5990311"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812085" y="5870576"/>
            <a:ext cx="417516"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32093018"/>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81082" y="1624481"/>
            <a:ext cx="4814047" cy="1816098"/>
          </a:xfrm>
        </p:spPr>
        <p:txBody>
          <a:bodyPr>
            <a:normAutofit/>
          </a:bodyPr>
          <a:lstStyle/>
          <a:p>
            <a:r>
              <a:rPr lang="en-US" sz="6000" dirty="0"/>
              <a:t>Apologetics</a:t>
            </a:r>
          </a:p>
        </p:txBody>
      </p:sp>
      <p:sp>
        <p:nvSpPr>
          <p:cNvPr id="3" name="Subtitle 2"/>
          <p:cNvSpPr>
            <a:spLocks noGrp="1"/>
          </p:cNvSpPr>
          <p:nvPr>
            <p:ph type="subTitle" idx="1"/>
          </p:nvPr>
        </p:nvSpPr>
        <p:spPr>
          <a:xfrm>
            <a:off x="3281082" y="3440579"/>
            <a:ext cx="4814048" cy="3202268"/>
          </a:xfrm>
        </p:spPr>
        <p:txBody>
          <a:bodyPr>
            <a:normAutofit/>
          </a:bodyPr>
          <a:lstStyle/>
          <a:p>
            <a:r>
              <a:rPr lang="en-US" sz="3600" dirty="0" smtClean="0"/>
              <a:t>Book 1</a:t>
            </a:r>
          </a:p>
          <a:p>
            <a:r>
              <a:rPr lang="en-US" sz="3600" dirty="0" smtClean="0"/>
              <a:t>Introduction</a:t>
            </a:r>
          </a:p>
          <a:p>
            <a:r>
              <a:rPr lang="en-US" sz="3600" dirty="0" smtClean="0"/>
              <a:t>&amp;</a:t>
            </a:r>
          </a:p>
          <a:p>
            <a:r>
              <a:rPr lang="en-US" sz="3600" dirty="0" smtClean="0"/>
              <a:t>Bible Inspiration</a:t>
            </a:r>
            <a:endParaRPr lang="en-US" sz="3600" dirty="0"/>
          </a:p>
        </p:txBody>
      </p:sp>
    </p:spTree>
    <p:extLst>
      <p:ext uri="{BB962C8B-B14F-4D97-AF65-F5344CB8AC3E}">
        <p14:creationId xmlns:p14="http://schemas.microsoft.com/office/powerpoint/2010/main" val="41503883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Kenneth </a:t>
            </a:r>
            <a:r>
              <a:rPr lang="en-US" sz="4000" dirty="0" err="1" smtClean="0"/>
              <a:t>Himma’s</a:t>
            </a:r>
            <a:r>
              <a:rPr lang="en-US" sz="4000" dirty="0" smtClean="0"/>
              <a:t> Objection</a:t>
            </a:r>
            <a:endParaRPr lang="en-US" sz="4000" dirty="0"/>
          </a:p>
        </p:txBody>
      </p:sp>
      <p:sp>
        <p:nvSpPr>
          <p:cNvPr id="3" name="Content Placeholder 2"/>
          <p:cNvSpPr>
            <a:spLocks noGrp="1"/>
          </p:cNvSpPr>
          <p:nvPr>
            <p:ph idx="1"/>
          </p:nvPr>
        </p:nvSpPr>
        <p:spPr>
          <a:xfrm>
            <a:off x="457200" y="957943"/>
            <a:ext cx="8265886" cy="5486399"/>
          </a:xfrm>
        </p:spPr>
        <p:txBody>
          <a:bodyPr anchor="t">
            <a:normAutofit/>
          </a:bodyPr>
          <a:lstStyle/>
          <a:p>
            <a:pPr marL="0" indent="290513">
              <a:buNone/>
            </a:pPr>
            <a:r>
              <a:rPr lang="en-US" sz="2800" dirty="0" smtClean="0"/>
              <a:t>“The </a:t>
            </a:r>
            <a:r>
              <a:rPr lang="en-US" sz="2800" dirty="0"/>
              <a:t>mere fact that it is enormously improbable that an event occurred... by itself, gives us no reason to think that it occurred by design… As intuitively tempting as it may be</a:t>
            </a:r>
            <a:r>
              <a:rPr lang="en-US" sz="2800" dirty="0" smtClean="0"/>
              <a:t>...”</a:t>
            </a:r>
          </a:p>
          <a:p>
            <a:pPr marL="0" indent="290513">
              <a:buNone/>
            </a:pPr>
            <a:endParaRPr lang="en-US" sz="800" dirty="0"/>
          </a:p>
          <a:p>
            <a:pPr marL="0" indent="290513">
              <a:buNone/>
            </a:pPr>
            <a:r>
              <a:rPr lang="en-US" sz="2800" dirty="0" err="1" smtClean="0"/>
              <a:t>Himma</a:t>
            </a:r>
            <a:r>
              <a:rPr lang="en-US" sz="2800" dirty="0" smtClean="0"/>
              <a:t> contends two things necessary to make such an inference:</a:t>
            </a:r>
          </a:p>
          <a:p>
            <a:pPr marL="457200"/>
            <a:r>
              <a:rPr lang="en-US" sz="2800" dirty="0" smtClean="0"/>
              <a:t>We must know that outside, intelligence agents exist.</a:t>
            </a:r>
          </a:p>
          <a:p>
            <a:pPr marL="457200"/>
            <a:r>
              <a:rPr lang="en-US" sz="2800" dirty="0" smtClean="0"/>
              <a:t>We must have past experience that suggests the events are usually caused by such intelligent outside agents.</a:t>
            </a:r>
            <a:endParaRPr lang="en-US" sz="28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22068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Uniformity in Purpose and Teaching</a:t>
            </a:r>
            <a:endParaRPr lang="en-US" sz="4000" dirty="0"/>
          </a:p>
        </p:txBody>
      </p:sp>
      <p:sp>
        <p:nvSpPr>
          <p:cNvPr id="3" name="Content Placeholder 2"/>
          <p:cNvSpPr>
            <a:spLocks noGrp="1"/>
          </p:cNvSpPr>
          <p:nvPr>
            <p:ph idx="1"/>
          </p:nvPr>
        </p:nvSpPr>
        <p:spPr>
          <a:xfrm>
            <a:off x="457200" y="1122943"/>
            <a:ext cx="8265886" cy="5338818"/>
          </a:xfrm>
        </p:spPr>
        <p:txBody>
          <a:bodyPr anchor="t">
            <a:noAutofit/>
          </a:bodyPr>
          <a:lstStyle/>
          <a:p>
            <a:pPr marL="346075" indent="-346075">
              <a:spcAft>
                <a:spcPts val="600"/>
              </a:spcAft>
              <a:tabLst>
                <a:tab pos="346075" algn="l"/>
              </a:tabLst>
            </a:pPr>
            <a:r>
              <a:rPr lang="en-US" sz="3200" dirty="0" smtClean="0"/>
              <a:t>Despite all of this diversity in background there is a remarkable unity in the Bible, both in purpose and teaching.</a:t>
            </a:r>
          </a:p>
          <a:p>
            <a:pPr marL="346075" indent="-346075">
              <a:spcAft>
                <a:spcPts val="600"/>
              </a:spcAft>
              <a:tabLst>
                <a:tab pos="346075" algn="l"/>
              </a:tabLst>
            </a:pPr>
            <a:r>
              <a:rPr lang="en-US" sz="3200" dirty="0" smtClean="0"/>
              <a:t>In contrast, try to get five people (even from similar backgrounds and times) to write on such topics and see if there is the same uniformity and agreement!</a:t>
            </a:r>
          </a:p>
          <a:p>
            <a:pPr marL="346075" indent="-346075">
              <a:spcAft>
                <a:spcPts val="600"/>
              </a:spcAft>
              <a:tabLst>
                <a:tab pos="346075" algn="l"/>
              </a:tabLst>
            </a:pPr>
            <a:r>
              <a:rPr lang="en-US" sz="3200" dirty="0" smtClean="0"/>
              <a:t>The point?  The Bible has one author, the Holy Spirit (2 Peter 1:20-21)</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143734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6190"/>
            <a:ext cx="7772400" cy="923364"/>
          </a:xfrm>
        </p:spPr>
        <p:txBody>
          <a:bodyPr>
            <a:normAutofit/>
          </a:bodyPr>
          <a:lstStyle/>
          <a:p>
            <a:r>
              <a:rPr lang="en-US" sz="4800" dirty="0" smtClean="0"/>
              <a:t>Conclusion</a:t>
            </a:r>
            <a:endParaRPr lang="en-US" sz="4800" dirty="0"/>
          </a:p>
        </p:txBody>
      </p:sp>
      <p:sp>
        <p:nvSpPr>
          <p:cNvPr id="3" name="Content Placeholder 2"/>
          <p:cNvSpPr>
            <a:spLocks noGrp="1"/>
          </p:cNvSpPr>
          <p:nvPr>
            <p:ph idx="1"/>
          </p:nvPr>
        </p:nvSpPr>
        <p:spPr>
          <a:xfrm>
            <a:off x="457199" y="1129554"/>
            <a:ext cx="8135471" cy="5378822"/>
          </a:xfrm>
        </p:spPr>
        <p:txBody>
          <a:bodyPr>
            <a:normAutofit/>
          </a:bodyPr>
          <a:lstStyle/>
          <a:p>
            <a:pPr marL="0" indent="0">
              <a:buNone/>
            </a:pPr>
            <a:r>
              <a:rPr lang="en-US" sz="3200" b="1" dirty="0" smtClean="0"/>
              <a:t>All that we have studied in this </a:t>
            </a:r>
            <a:r>
              <a:rPr lang="en-US" sz="3200" b="1" smtClean="0"/>
              <a:t>booklet </a:t>
            </a:r>
            <a:r>
              <a:rPr lang="en-US" sz="3200" b="1" smtClean="0"/>
              <a:t>points </a:t>
            </a:r>
            <a:r>
              <a:rPr lang="en-US" sz="3200" b="1" dirty="0" smtClean="0"/>
              <a:t>to the inspiration of the Bible</a:t>
            </a:r>
          </a:p>
          <a:p>
            <a:pPr lvl="1"/>
            <a:r>
              <a:rPr lang="en-US" sz="2800" dirty="0" smtClean="0"/>
              <a:t>Historical and geographical accuracy</a:t>
            </a:r>
          </a:p>
          <a:p>
            <a:pPr lvl="1"/>
            <a:r>
              <a:rPr lang="en-US" sz="2800" dirty="0" smtClean="0"/>
              <a:t>Foreknowledge of Scientific principles</a:t>
            </a:r>
          </a:p>
          <a:p>
            <a:pPr lvl="1"/>
            <a:r>
              <a:rPr lang="en-US" sz="2800" dirty="0" smtClean="0"/>
              <a:t>Accuracy in predicting the future (prophecy)</a:t>
            </a:r>
          </a:p>
          <a:p>
            <a:pPr lvl="1"/>
            <a:r>
              <a:rPr lang="en-US" sz="2800" dirty="0" smtClean="0"/>
              <a:t>Uniformity in purpose and teaching</a:t>
            </a:r>
          </a:p>
          <a:p>
            <a:pPr marL="0" indent="0">
              <a:buNone/>
            </a:pPr>
            <a:r>
              <a:rPr lang="en-US" sz="3200" b="1" dirty="0" smtClean="0"/>
              <a:t>There is a level of accuracy, prescience and uniformity that can only be explained by Divine authorship!</a:t>
            </a:r>
          </a:p>
        </p:txBody>
      </p:sp>
    </p:spTree>
    <p:extLst>
      <p:ext uri="{BB962C8B-B14F-4D97-AF65-F5344CB8AC3E}">
        <p14:creationId xmlns:p14="http://schemas.microsoft.com/office/powerpoint/2010/main" val="25521531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353"/>
            <a:ext cx="7772400" cy="1012205"/>
          </a:xfrm>
        </p:spPr>
        <p:txBody>
          <a:bodyPr>
            <a:normAutofit/>
          </a:bodyPr>
          <a:lstStyle/>
          <a:p>
            <a:r>
              <a:rPr lang="en-US" sz="4400" dirty="0" smtClean="0"/>
              <a:t>We must defend our faith</a:t>
            </a:r>
            <a:endParaRPr lang="en-US" sz="4400" dirty="0"/>
          </a:p>
        </p:txBody>
      </p:sp>
      <p:sp>
        <p:nvSpPr>
          <p:cNvPr id="3" name="Text Placeholder 2"/>
          <p:cNvSpPr>
            <a:spLocks noGrp="1"/>
          </p:cNvSpPr>
          <p:nvPr>
            <p:ph type="body" idx="1"/>
          </p:nvPr>
        </p:nvSpPr>
        <p:spPr>
          <a:xfrm>
            <a:off x="793375" y="2084294"/>
            <a:ext cx="7436225" cy="4128247"/>
          </a:xfrm>
        </p:spPr>
        <p:txBody>
          <a:bodyPr>
            <a:noAutofit/>
          </a:bodyPr>
          <a:lstStyle/>
          <a:p>
            <a:pPr indent="282575"/>
            <a:r>
              <a:rPr lang="en-US" sz="3200" cap="none" dirty="0" smtClean="0"/>
              <a:t>But sanctify the Lord God in your hearts, and always </a:t>
            </a:r>
            <a:r>
              <a:rPr lang="en-US" sz="3200" i="1" cap="none" dirty="0" smtClean="0"/>
              <a:t>be</a:t>
            </a:r>
            <a:r>
              <a:rPr lang="en-US" sz="3200" cap="none" dirty="0" smtClean="0"/>
              <a:t> ready to </a:t>
            </a:r>
            <a:r>
              <a:rPr lang="en-US" sz="3200" i="1" cap="none" dirty="0" smtClean="0"/>
              <a:t>give</a:t>
            </a:r>
            <a:r>
              <a:rPr lang="en-US" sz="3200" cap="none" dirty="0" smtClean="0"/>
              <a:t> a defense to everyone who asks you a reason for the hope that is in you, with meekness and fear.</a:t>
            </a:r>
          </a:p>
          <a:p>
            <a:pPr indent="282575" algn="r"/>
            <a:r>
              <a:rPr lang="en-US" sz="3200" cap="none" dirty="0" smtClean="0"/>
              <a:t>(1 Peter 3:15)</a:t>
            </a:r>
          </a:p>
          <a:p>
            <a:endParaRPr lang="en-US" sz="3200" dirty="0"/>
          </a:p>
        </p:txBody>
      </p:sp>
    </p:spTree>
    <p:extLst>
      <p:ext uri="{BB962C8B-B14F-4D97-AF65-F5344CB8AC3E}">
        <p14:creationId xmlns:p14="http://schemas.microsoft.com/office/powerpoint/2010/main" val="2355191000"/>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095" y="361457"/>
            <a:ext cx="8558784" cy="1012205"/>
          </a:xfrm>
        </p:spPr>
        <p:txBody>
          <a:bodyPr>
            <a:normAutofit/>
          </a:bodyPr>
          <a:lstStyle/>
          <a:p>
            <a:r>
              <a:rPr lang="en-US" sz="4400" dirty="0" smtClean="0"/>
              <a:t>The term, </a:t>
            </a:r>
            <a:r>
              <a:rPr lang="en-US" sz="4400" i="1" dirty="0" smtClean="0"/>
              <a:t>apologia</a:t>
            </a:r>
            <a:r>
              <a:rPr lang="en-US" sz="4400" dirty="0" smtClean="0"/>
              <a:t> used by Paul</a:t>
            </a:r>
            <a:endParaRPr lang="en-US" sz="4400" dirty="0"/>
          </a:p>
        </p:txBody>
      </p:sp>
      <p:sp>
        <p:nvSpPr>
          <p:cNvPr id="3" name="Text Placeholder 2"/>
          <p:cNvSpPr>
            <a:spLocks noGrp="1"/>
          </p:cNvSpPr>
          <p:nvPr>
            <p:ph type="body" idx="1"/>
          </p:nvPr>
        </p:nvSpPr>
        <p:spPr>
          <a:xfrm>
            <a:off x="793375" y="1645920"/>
            <a:ext cx="7436225" cy="4566621"/>
          </a:xfrm>
        </p:spPr>
        <p:txBody>
          <a:bodyPr>
            <a:noAutofit/>
          </a:bodyPr>
          <a:lstStyle/>
          <a:p>
            <a:pPr indent="282575"/>
            <a:r>
              <a:rPr lang="en-US" sz="3200" cap="none" dirty="0"/>
              <a:t>“Brethren and fathers, hear my </a:t>
            </a:r>
            <a:r>
              <a:rPr lang="en-US" sz="3200" u="sng" cap="none" dirty="0"/>
              <a:t>defense</a:t>
            </a:r>
            <a:r>
              <a:rPr lang="en-US" sz="3200" cap="none" dirty="0"/>
              <a:t> before you </a:t>
            </a:r>
            <a:r>
              <a:rPr lang="en-US" sz="3200" cap="none" dirty="0" smtClean="0"/>
              <a:t>now” (Acts 22:1).</a:t>
            </a:r>
          </a:p>
          <a:p>
            <a:pPr indent="282575"/>
            <a:endParaRPr lang="en-US" sz="800" cap="none" dirty="0"/>
          </a:p>
          <a:p>
            <a:pPr indent="282575"/>
            <a:r>
              <a:rPr lang="en-US" sz="3200" cap="none" dirty="0"/>
              <a:t>“My </a:t>
            </a:r>
            <a:r>
              <a:rPr lang="en-US" sz="3200" u="sng" cap="none" dirty="0"/>
              <a:t>defense</a:t>
            </a:r>
            <a:r>
              <a:rPr lang="en-US" sz="3200" cap="none" dirty="0"/>
              <a:t> to those who examine me is this: </a:t>
            </a:r>
            <a:r>
              <a:rPr lang="en-US" sz="3200" cap="none" baseline="30000" dirty="0"/>
              <a:t>4</a:t>
            </a:r>
            <a:r>
              <a:rPr lang="en-US" sz="3200" cap="none" dirty="0"/>
              <a:t> Do we have no right to eat and drink? </a:t>
            </a:r>
            <a:r>
              <a:rPr lang="en-US" sz="3200" cap="none" baseline="30000" dirty="0"/>
              <a:t>5</a:t>
            </a:r>
            <a:r>
              <a:rPr lang="en-US" sz="3200" cap="none" dirty="0"/>
              <a:t> Do we have no right to take along a believing wife, as do also the other apostles, the brothers of the Lord, and Cephas</a:t>
            </a:r>
            <a:r>
              <a:rPr lang="en-US" sz="3200" cap="none" dirty="0" smtClean="0"/>
              <a:t>?” (1 Corinthians 9:3-5)</a:t>
            </a:r>
            <a:endParaRPr lang="en-US" sz="3200" dirty="0"/>
          </a:p>
        </p:txBody>
      </p:sp>
    </p:spTree>
    <p:extLst>
      <p:ext uri="{BB962C8B-B14F-4D97-AF65-F5344CB8AC3E}">
        <p14:creationId xmlns:p14="http://schemas.microsoft.com/office/powerpoint/2010/main" val="349688030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353"/>
            <a:ext cx="8247888" cy="1012205"/>
          </a:xfrm>
        </p:spPr>
        <p:txBody>
          <a:bodyPr>
            <a:normAutofit/>
          </a:bodyPr>
          <a:lstStyle/>
          <a:p>
            <a:r>
              <a:rPr lang="en-US" sz="4400" dirty="0" smtClean="0"/>
              <a:t>The Christian Faith is Objective</a:t>
            </a:r>
            <a:endParaRPr lang="en-US" sz="4400" dirty="0"/>
          </a:p>
        </p:txBody>
      </p:sp>
      <p:sp>
        <p:nvSpPr>
          <p:cNvPr id="3" name="Text Placeholder 2"/>
          <p:cNvSpPr>
            <a:spLocks noGrp="1"/>
          </p:cNvSpPr>
          <p:nvPr>
            <p:ph type="body" idx="1"/>
          </p:nvPr>
        </p:nvSpPr>
        <p:spPr>
          <a:xfrm>
            <a:off x="457200" y="2084294"/>
            <a:ext cx="8247888" cy="4128247"/>
          </a:xfrm>
        </p:spPr>
        <p:txBody>
          <a:bodyPr>
            <a:noAutofit/>
          </a:bodyPr>
          <a:lstStyle/>
          <a:p>
            <a:pPr marL="457200" indent="-457200">
              <a:buFont typeface="Arial" panose="020B0604020202020204" pitchFamily="34" charset="0"/>
              <a:buChar char="•"/>
            </a:pPr>
            <a:r>
              <a:rPr lang="en-US" sz="3200" cap="none" dirty="0" smtClean="0"/>
              <a:t>Historical and factual! (Luke 2:1-5; 3:1-2)</a:t>
            </a:r>
          </a:p>
          <a:p>
            <a:pPr marL="457200" indent="-457200">
              <a:buFont typeface="Arial" panose="020B0604020202020204" pitchFamily="34" charset="0"/>
              <a:buChar char="•"/>
            </a:pPr>
            <a:r>
              <a:rPr lang="en-US" sz="3200" cap="none" dirty="0" smtClean="0"/>
              <a:t>Christ as object (1 Corinthians 15:1-4)</a:t>
            </a:r>
          </a:p>
          <a:p>
            <a:pPr marL="457200" indent="-457200">
              <a:buFont typeface="Arial" panose="020B0604020202020204" pitchFamily="34" charset="0"/>
              <a:buChar char="•"/>
            </a:pPr>
            <a:r>
              <a:rPr lang="en-US" sz="3200" cap="none" dirty="0" smtClean="0"/>
              <a:t>Note: Consequence of denying the faith (John 8:24)</a:t>
            </a:r>
          </a:p>
          <a:p>
            <a:pPr marL="457200" indent="-457200">
              <a:buFont typeface="Arial" panose="020B0604020202020204" pitchFamily="34" charset="0"/>
              <a:buChar char="•"/>
            </a:pPr>
            <a:r>
              <a:rPr lang="en-US" sz="3200" cap="none" dirty="0" smtClean="0"/>
              <a:t>It is based on truth! (Acts 2:22-24; 26:24-26)</a:t>
            </a:r>
          </a:p>
          <a:p>
            <a:pPr indent="282575"/>
            <a:endParaRPr lang="en-US" sz="3200" cap="none" dirty="0" smtClean="0"/>
          </a:p>
          <a:p>
            <a:endParaRPr lang="en-US" sz="3200" dirty="0"/>
          </a:p>
        </p:txBody>
      </p:sp>
    </p:spTree>
    <p:extLst>
      <p:ext uri="{BB962C8B-B14F-4D97-AF65-F5344CB8AC3E}">
        <p14:creationId xmlns:p14="http://schemas.microsoft.com/office/powerpoint/2010/main" val="339610804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6865"/>
            <a:ext cx="8247888" cy="1012205"/>
          </a:xfrm>
        </p:spPr>
        <p:txBody>
          <a:bodyPr>
            <a:normAutofit/>
          </a:bodyPr>
          <a:lstStyle/>
          <a:p>
            <a:r>
              <a:rPr lang="en-US" sz="4400" dirty="0" smtClean="0"/>
              <a:t>Conclusion</a:t>
            </a:r>
            <a:endParaRPr lang="en-US" sz="4400" dirty="0"/>
          </a:p>
        </p:txBody>
      </p:sp>
      <p:sp>
        <p:nvSpPr>
          <p:cNvPr id="3" name="Text Placeholder 2"/>
          <p:cNvSpPr>
            <a:spLocks noGrp="1"/>
          </p:cNvSpPr>
          <p:nvPr>
            <p:ph type="body" idx="1"/>
          </p:nvPr>
        </p:nvSpPr>
        <p:spPr>
          <a:xfrm>
            <a:off x="329184" y="1391950"/>
            <a:ext cx="8375904" cy="5045426"/>
          </a:xfrm>
        </p:spPr>
        <p:txBody>
          <a:bodyPr>
            <a:noAutofit/>
          </a:bodyPr>
          <a:lstStyle/>
          <a:p>
            <a:pPr marL="457200" indent="-457200">
              <a:buFont typeface="Arial" panose="020B0604020202020204" pitchFamily="34" charset="0"/>
              <a:buChar char="•"/>
            </a:pPr>
            <a:r>
              <a:rPr lang="en-US" sz="3200" cap="none" dirty="0" smtClean="0"/>
              <a:t>Faith bridges the gap between evidence and certainty (BTW, the atheist, evolutionist and skeptic are in the same boat).</a:t>
            </a:r>
          </a:p>
          <a:p>
            <a:pPr marL="457200" indent="-457200">
              <a:buFont typeface="Arial" panose="020B0604020202020204" pitchFamily="34" charset="0"/>
              <a:buChar char="•"/>
            </a:pPr>
            <a:r>
              <a:rPr lang="en-US" sz="3200" cap="none" dirty="0" smtClean="0"/>
              <a:t>The purpose of a study of apologetics is to provide reasonable proofs as to the truthfulness of all those things that relate to the Christian faith.</a:t>
            </a:r>
          </a:p>
          <a:p>
            <a:pPr marL="914400" lvl="1" indent="-457200">
              <a:buFont typeface="Arial" panose="020B0604020202020204" pitchFamily="34" charset="0"/>
              <a:buChar char="•"/>
            </a:pPr>
            <a:r>
              <a:rPr lang="en-US" sz="3200" dirty="0" smtClean="0"/>
              <a:t>Equip the Christian to deal with the skeptic.</a:t>
            </a:r>
          </a:p>
          <a:p>
            <a:pPr marL="914400" lvl="1" indent="-457200">
              <a:buFont typeface="Arial" panose="020B0604020202020204" pitchFamily="34" charset="0"/>
              <a:buChar char="•"/>
            </a:pPr>
            <a:r>
              <a:rPr lang="en-US" sz="3200" cap="none" dirty="0" smtClean="0"/>
              <a:t>Answer honest questions about our faith.</a:t>
            </a:r>
          </a:p>
          <a:p>
            <a:pPr indent="282575"/>
            <a:endParaRPr lang="en-US" sz="3200" cap="none" dirty="0" smtClean="0"/>
          </a:p>
          <a:p>
            <a:endParaRPr lang="en-US" sz="3200" dirty="0"/>
          </a:p>
        </p:txBody>
      </p:sp>
    </p:spTree>
    <p:extLst>
      <p:ext uri="{BB962C8B-B14F-4D97-AF65-F5344CB8AC3E}">
        <p14:creationId xmlns:p14="http://schemas.microsoft.com/office/powerpoint/2010/main" val="1081769440"/>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398"/>
            <a:ext cx="8247888" cy="799608"/>
          </a:xfrm>
        </p:spPr>
        <p:txBody>
          <a:bodyPr>
            <a:normAutofit/>
          </a:bodyPr>
          <a:lstStyle/>
          <a:p>
            <a:r>
              <a:rPr lang="en-US" sz="4400" dirty="0" smtClean="0"/>
              <a:t>Disc. Q: What Is Apologetics?</a:t>
            </a:r>
            <a:endParaRPr lang="en-US" sz="4400" dirty="0"/>
          </a:p>
        </p:txBody>
      </p:sp>
      <p:sp>
        <p:nvSpPr>
          <p:cNvPr id="3" name="Text Placeholder 2"/>
          <p:cNvSpPr>
            <a:spLocks noGrp="1"/>
          </p:cNvSpPr>
          <p:nvPr>
            <p:ph type="body" idx="1"/>
          </p:nvPr>
        </p:nvSpPr>
        <p:spPr>
          <a:xfrm>
            <a:off x="457200" y="1204332"/>
            <a:ext cx="8247888" cy="5008209"/>
          </a:xfrm>
        </p:spPr>
        <p:txBody>
          <a:bodyPr>
            <a:noAutofit/>
          </a:bodyPr>
          <a:lstStyle/>
          <a:p>
            <a:pPr marL="514350" indent="-514350">
              <a:buFont typeface="+mj-lt"/>
              <a:buAutoNum type="arabicPeriod"/>
            </a:pPr>
            <a:r>
              <a:rPr lang="en-US" sz="3000" cap="none" dirty="0" smtClean="0"/>
              <a:t>What tools do you feel you need to be further equipped with, to help in your defense of truth?</a:t>
            </a:r>
          </a:p>
          <a:p>
            <a:pPr marL="514350" indent="-514350">
              <a:buFont typeface="+mj-lt"/>
              <a:buAutoNum type="arabicPeriod"/>
            </a:pPr>
            <a:r>
              <a:rPr lang="en-US" sz="3000" cap="none" dirty="0" smtClean="0"/>
              <a:t>Why do you think the secular world considers Christians to be unreasonable and superstitious?</a:t>
            </a:r>
          </a:p>
          <a:p>
            <a:pPr marL="514350" indent="-514350">
              <a:buFont typeface="+mj-lt"/>
              <a:buAutoNum type="arabicPeriod"/>
            </a:pPr>
            <a:r>
              <a:rPr lang="en-US" sz="3000" cap="none" dirty="0" smtClean="0"/>
              <a:t>Is it logical or reasonable to deny the inspiration of scripture, and the claims it contains, and still consider the Bible to be valuable or helpful?</a:t>
            </a:r>
          </a:p>
          <a:p>
            <a:pPr marL="514350" indent="-514350">
              <a:buFont typeface="+mj-lt"/>
              <a:buAutoNum type="arabicPeriod"/>
            </a:pPr>
            <a:r>
              <a:rPr lang="en-US" sz="3000" cap="none" dirty="0" smtClean="0"/>
              <a:t>Is a pursuit of verifiable truth reasonable? Attainable? Relevant to our needs and time?</a:t>
            </a:r>
            <a:endParaRPr lang="en-US" sz="3200" cap="none" dirty="0" smtClean="0"/>
          </a:p>
          <a:p>
            <a:endParaRPr lang="en-US" sz="3200" dirty="0"/>
          </a:p>
        </p:txBody>
      </p:sp>
    </p:spTree>
    <p:extLst>
      <p:ext uri="{BB962C8B-B14F-4D97-AF65-F5344CB8AC3E}">
        <p14:creationId xmlns:p14="http://schemas.microsoft.com/office/powerpoint/2010/main" val="184854648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6993"/>
            <a:ext cx="7772400" cy="725423"/>
          </a:xfrm>
        </p:spPr>
        <p:txBody>
          <a:bodyPr>
            <a:normAutofit fontScale="90000"/>
          </a:bodyPr>
          <a:lstStyle/>
          <a:p>
            <a:r>
              <a:rPr lang="en-US" sz="4400" dirty="0" smtClean="0"/>
              <a:t>The Inspiration of the Bible</a:t>
            </a:r>
            <a:endParaRPr lang="en-US" sz="4400" dirty="0"/>
          </a:p>
        </p:txBody>
      </p:sp>
      <p:sp>
        <p:nvSpPr>
          <p:cNvPr id="3" name="Content Placeholder 2"/>
          <p:cNvSpPr>
            <a:spLocks noGrp="1"/>
          </p:cNvSpPr>
          <p:nvPr>
            <p:ph idx="1"/>
          </p:nvPr>
        </p:nvSpPr>
        <p:spPr>
          <a:xfrm>
            <a:off x="457200" y="1188720"/>
            <a:ext cx="8119872" cy="5321808"/>
          </a:xfrm>
        </p:spPr>
        <p:txBody>
          <a:bodyPr>
            <a:normAutofit fontScale="92500" lnSpcReduction="20000"/>
          </a:bodyPr>
          <a:lstStyle/>
          <a:p>
            <a:pPr marL="0" indent="0" algn="ctr">
              <a:buNone/>
            </a:pPr>
            <a:r>
              <a:rPr lang="en-US" sz="3200" dirty="0"/>
              <a:t>Last eve I passed beside a blacksmith’s door,</a:t>
            </a:r>
            <a:br>
              <a:rPr lang="en-US" sz="3200" dirty="0"/>
            </a:br>
            <a:r>
              <a:rPr lang="en-US" sz="3200" dirty="0"/>
              <a:t>And heard the anvil ring the vesper chime;</a:t>
            </a:r>
            <a:br>
              <a:rPr lang="en-US" sz="3200" dirty="0"/>
            </a:br>
            <a:r>
              <a:rPr lang="en-US" sz="3200" dirty="0"/>
              <a:t>Then looking, I saw upon the floor,</a:t>
            </a:r>
            <a:br>
              <a:rPr lang="en-US" sz="3200" dirty="0"/>
            </a:br>
            <a:r>
              <a:rPr lang="en-US" sz="3200" dirty="0"/>
              <a:t>Old hammers, worn with beating years of time</a:t>
            </a:r>
            <a:br>
              <a:rPr lang="en-US" sz="3200" dirty="0"/>
            </a:br>
            <a:r>
              <a:rPr lang="en-US" sz="3200" dirty="0"/>
              <a:t>“How many anvils have you had,” said I,</a:t>
            </a:r>
            <a:br>
              <a:rPr lang="en-US" sz="3200" dirty="0"/>
            </a:br>
            <a:r>
              <a:rPr lang="en-US" sz="3200" dirty="0"/>
              <a:t>“To wear and batter all these hammers so?”</a:t>
            </a:r>
            <a:br>
              <a:rPr lang="en-US" sz="3200" dirty="0"/>
            </a:br>
            <a:r>
              <a:rPr lang="en-US" sz="3200" dirty="0"/>
              <a:t>“Just one,” said he, and then with twinkling eye;</a:t>
            </a:r>
            <a:br>
              <a:rPr lang="en-US" sz="3200" dirty="0"/>
            </a:br>
            <a:r>
              <a:rPr lang="en-US" sz="3200" dirty="0"/>
              <a:t>“The anvil wears the hammers out, ye know.”</a:t>
            </a:r>
            <a:br>
              <a:rPr lang="en-US" sz="3200" dirty="0"/>
            </a:br>
            <a:r>
              <a:rPr lang="en-US" sz="3200" dirty="0"/>
              <a:t>And so, thought I, the anvil of God’s Word,</a:t>
            </a:r>
            <a:br>
              <a:rPr lang="en-US" sz="3200" dirty="0"/>
            </a:br>
            <a:r>
              <a:rPr lang="en-US" sz="3200" dirty="0"/>
              <a:t>For ages skeptic blows have beat upon;</a:t>
            </a:r>
            <a:br>
              <a:rPr lang="en-US" sz="3200" dirty="0"/>
            </a:br>
            <a:r>
              <a:rPr lang="en-US" sz="3200" dirty="0"/>
              <a:t>Yet though the noise of falling blows was heard</a:t>
            </a:r>
            <a:br>
              <a:rPr lang="en-US" sz="3200" dirty="0"/>
            </a:br>
            <a:r>
              <a:rPr lang="en-US" sz="3200" dirty="0"/>
              <a:t>The anvil is unharmed...the hammers gone.</a:t>
            </a:r>
          </a:p>
          <a:p>
            <a:pPr marL="0" indent="0" algn="ctr">
              <a:buNone/>
            </a:pPr>
            <a:r>
              <a:rPr lang="en-US" sz="900" dirty="0"/>
              <a:t> </a:t>
            </a:r>
          </a:p>
          <a:p>
            <a:pPr marL="0" indent="0" algn="r">
              <a:buNone/>
            </a:pPr>
            <a:r>
              <a:rPr lang="en-US" sz="2600" dirty="0" smtClean="0"/>
              <a:t>The Anvil - John </a:t>
            </a:r>
            <a:r>
              <a:rPr lang="en-US" sz="2600" dirty="0"/>
              <a:t>Clifford (1836-1923</a:t>
            </a:r>
            <a:r>
              <a:rPr lang="en-US" sz="2600" dirty="0" smtClean="0"/>
              <a:t>)</a:t>
            </a:r>
            <a:endParaRPr lang="en-US" sz="2600" dirty="0"/>
          </a:p>
        </p:txBody>
      </p:sp>
    </p:spTree>
    <p:extLst>
      <p:ext uri="{BB962C8B-B14F-4D97-AF65-F5344CB8AC3E}">
        <p14:creationId xmlns:p14="http://schemas.microsoft.com/office/powerpoint/2010/main" val="139483433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2 Timothy 3:16-17</a:t>
            </a:r>
            <a:endParaRPr lang="en-US" sz="4000" dirty="0"/>
          </a:p>
        </p:txBody>
      </p:sp>
      <p:sp>
        <p:nvSpPr>
          <p:cNvPr id="3" name="Content Placeholder 2"/>
          <p:cNvSpPr>
            <a:spLocks noGrp="1"/>
          </p:cNvSpPr>
          <p:nvPr>
            <p:ph idx="1"/>
          </p:nvPr>
        </p:nvSpPr>
        <p:spPr>
          <a:xfrm>
            <a:off x="457200" y="957943"/>
            <a:ext cx="8265886" cy="5486399"/>
          </a:xfrm>
        </p:spPr>
        <p:txBody>
          <a:bodyPr anchor="t">
            <a:normAutofit/>
          </a:bodyPr>
          <a:lstStyle/>
          <a:p>
            <a:pPr marL="0" indent="334963">
              <a:buNone/>
            </a:pPr>
            <a:r>
              <a:rPr lang="en-US" sz="3200" i="1" dirty="0" smtClean="0"/>
              <a:t>All </a:t>
            </a:r>
            <a:r>
              <a:rPr lang="en-US" sz="3200" i="1" dirty="0"/>
              <a:t>Scripture is given by </a:t>
            </a:r>
            <a:r>
              <a:rPr lang="en-US" sz="3200" i="1" dirty="0" smtClean="0"/>
              <a:t>                        inspiration </a:t>
            </a:r>
            <a:r>
              <a:rPr lang="en-US" sz="3200" i="1" dirty="0"/>
              <a:t>of God, and is </a:t>
            </a:r>
            <a:r>
              <a:rPr lang="en-US" sz="3200" i="1" dirty="0" smtClean="0"/>
              <a:t>                              profitable </a:t>
            </a:r>
            <a:r>
              <a:rPr lang="en-US" sz="3200" i="1" dirty="0"/>
              <a:t>for doctrine, for reproof, for correction, for instruction in righteousness, </a:t>
            </a:r>
            <a:r>
              <a:rPr lang="en-US" sz="3200" i="1" baseline="30000" dirty="0"/>
              <a:t>17  </a:t>
            </a:r>
            <a:r>
              <a:rPr lang="en-US" sz="3200" i="1" dirty="0"/>
              <a:t>that the man of God may be complete, thoroughly equipped for every good </a:t>
            </a:r>
            <a:r>
              <a:rPr lang="en-US" sz="3200" i="1" dirty="0" smtClean="0"/>
              <a:t>work.</a:t>
            </a:r>
          </a:p>
          <a:p>
            <a:pPr marL="0" indent="334963">
              <a:buNone/>
            </a:pPr>
            <a:endParaRPr lang="en-US" sz="3200" i="1" dirty="0"/>
          </a:p>
          <a:p>
            <a:pPr marL="0" indent="334963">
              <a:buNone/>
            </a:pPr>
            <a:r>
              <a:rPr lang="en-US" sz="3200" dirty="0" smtClean="0"/>
              <a:t>Inspiration (</a:t>
            </a:r>
            <a:r>
              <a:rPr lang="en-US" sz="3200" dirty="0" err="1" smtClean="0"/>
              <a:t>theopneustos</a:t>
            </a:r>
            <a:r>
              <a:rPr lang="en-US" sz="3200" dirty="0" smtClean="0"/>
              <a:t>) – divinely breathed (verbal and plenary)</a:t>
            </a:r>
            <a:endParaRPr lang="en-US" sz="3200" dirty="0"/>
          </a:p>
        </p:txBody>
      </p:sp>
      <p:cxnSp>
        <p:nvCxnSpPr>
          <p:cNvPr id="5" name="Straight Connector 4"/>
          <p:cNvCxnSpPr/>
          <p:nvPr/>
        </p:nvCxnSpPr>
        <p:spPr>
          <a:xfrm flipV="1">
            <a:off x="457200" y="833438"/>
            <a:ext cx="6043613" cy="83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813" y="303388"/>
            <a:ext cx="2222273" cy="1133812"/>
          </a:xfrm>
          <a:prstGeom prst="rect">
            <a:avLst/>
          </a:prstGeom>
          <a:ln w="25400">
            <a:solidFill>
              <a:schemeClr val="tx1"/>
            </a:solidFill>
          </a:ln>
        </p:spPr>
      </p:pic>
    </p:spTree>
    <p:extLst>
      <p:ext uri="{BB962C8B-B14F-4D97-AF65-F5344CB8AC3E}">
        <p14:creationId xmlns:p14="http://schemas.microsoft.com/office/powerpoint/2010/main" val="1282236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2 Peter 1:19-21</a:t>
            </a:r>
            <a:endParaRPr lang="en-US" sz="4000" dirty="0"/>
          </a:p>
        </p:txBody>
      </p:sp>
      <p:sp>
        <p:nvSpPr>
          <p:cNvPr id="3" name="Content Placeholder 2"/>
          <p:cNvSpPr>
            <a:spLocks noGrp="1"/>
          </p:cNvSpPr>
          <p:nvPr>
            <p:ph idx="1"/>
          </p:nvPr>
        </p:nvSpPr>
        <p:spPr>
          <a:xfrm>
            <a:off x="457200" y="957943"/>
            <a:ext cx="8265886" cy="5486399"/>
          </a:xfrm>
        </p:spPr>
        <p:txBody>
          <a:bodyPr anchor="t">
            <a:normAutofit/>
          </a:bodyPr>
          <a:lstStyle/>
          <a:p>
            <a:pPr marL="0" indent="290513">
              <a:buNone/>
            </a:pPr>
            <a:r>
              <a:rPr lang="en-US" sz="3200" dirty="0"/>
              <a:t>And so we have the prophetic </a:t>
            </a:r>
            <a:r>
              <a:rPr lang="en-US" sz="3200" dirty="0" smtClean="0"/>
              <a:t>                             word </a:t>
            </a:r>
            <a:r>
              <a:rPr lang="en-US" sz="3200" dirty="0"/>
              <a:t>confirmed</a:t>
            </a:r>
            <a:r>
              <a:rPr lang="en-US" sz="3200" dirty="0" smtClean="0"/>
              <a:t>, </a:t>
            </a:r>
            <a:r>
              <a:rPr lang="en-US" sz="3200" dirty="0"/>
              <a:t>which you do </a:t>
            </a:r>
            <a:r>
              <a:rPr lang="en-US" sz="3200" dirty="0" smtClean="0"/>
              <a:t>                               well </a:t>
            </a:r>
            <a:r>
              <a:rPr lang="en-US" sz="3200" dirty="0"/>
              <a:t>to heed as a light that shines in a dark place, until the day dawns and the morning star rises in your hearts; </a:t>
            </a:r>
            <a:r>
              <a:rPr lang="en-US" sz="3200" baseline="30000" dirty="0"/>
              <a:t>20 </a:t>
            </a:r>
            <a:r>
              <a:rPr lang="en-US" sz="3200" dirty="0"/>
              <a:t>knowing this first, that no prophecy of Scripture is of any private interpretation</a:t>
            </a:r>
            <a:r>
              <a:rPr lang="en-US" sz="3200" dirty="0" smtClean="0"/>
              <a:t>, </a:t>
            </a:r>
            <a:r>
              <a:rPr lang="en-US" sz="3200" baseline="30000" dirty="0"/>
              <a:t>21 </a:t>
            </a:r>
            <a:r>
              <a:rPr lang="en-US" sz="3200" dirty="0"/>
              <a:t>for prophecy never came by the will of man, but </a:t>
            </a:r>
            <a:r>
              <a:rPr lang="en-US" sz="3200" u="sng" dirty="0"/>
              <a:t>holy men of </a:t>
            </a:r>
            <a:r>
              <a:rPr lang="en-US" sz="3200" u="sng" dirty="0" smtClean="0"/>
              <a:t>God </a:t>
            </a:r>
            <a:r>
              <a:rPr lang="en-US" sz="3200" u="sng" dirty="0"/>
              <a:t>spoke </a:t>
            </a:r>
            <a:r>
              <a:rPr lang="en-US" sz="3200" i="1" u="sng" dirty="0"/>
              <a:t>as they were</a:t>
            </a:r>
            <a:r>
              <a:rPr lang="en-US" sz="3200" u="sng" dirty="0"/>
              <a:t> moved by the Holy Spirit</a:t>
            </a:r>
            <a:r>
              <a:rPr lang="en-US" sz="3200" dirty="0"/>
              <a:t>.</a:t>
            </a:r>
          </a:p>
        </p:txBody>
      </p:sp>
      <p:cxnSp>
        <p:nvCxnSpPr>
          <p:cNvPr id="5" name="Straight Connector 4"/>
          <p:cNvCxnSpPr/>
          <p:nvPr/>
        </p:nvCxnSpPr>
        <p:spPr>
          <a:xfrm flipV="1">
            <a:off x="457200" y="833438"/>
            <a:ext cx="6043613" cy="83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813" y="303388"/>
            <a:ext cx="2222273" cy="1133812"/>
          </a:xfrm>
          <a:prstGeom prst="rect">
            <a:avLst/>
          </a:prstGeom>
          <a:ln w="25400">
            <a:solidFill>
              <a:schemeClr val="tx1"/>
            </a:solidFill>
          </a:ln>
        </p:spPr>
      </p:pic>
    </p:spTree>
    <p:extLst>
      <p:ext uri="{BB962C8B-B14F-4D97-AF65-F5344CB8AC3E}">
        <p14:creationId xmlns:p14="http://schemas.microsoft.com/office/powerpoint/2010/main" val="23431468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Hebrews 1:1-2</a:t>
            </a:r>
            <a:endParaRPr lang="en-US" sz="4000" dirty="0"/>
          </a:p>
        </p:txBody>
      </p:sp>
      <p:sp>
        <p:nvSpPr>
          <p:cNvPr id="3" name="Content Placeholder 2"/>
          <p:cNvSpPr>
            <a:spLocks noGrp="1"/>
          </p:cNvSpPr>
          <p:nvPr>
            <p:ph idx="1"/>
          </p:nvPr>
        </p:nvSpPr>
        <p:spPr>
          <a:xfrm>
            <a:off x="457200" y="957943"/>
            <a:ext cx="8265886" cy="5486399"/>
          </a:xfrm>
        </p:spPr>
        <p:txBody>
          <a:bodyPr anchor="t">
            <a:normAutofit/>
          </a:bodyPr>
          <a:lstStyle/>
          <a:p>
            <a:pPr marL="0" indent="290513">
              <a:buNone/>
            </a:pPr>
            <a:r>
              <a:rPr lang="en-US" sz="3200" u="sng" dirty="0"/>
              <a:t>God</a:t>
            </a:r>
            <a:r>
              <a:rPr lang="en-US" sz="3200" dirty="0"/>
              <a:t>, who at various </a:t>
            </a:r>
            <a:r>
              <a:rPr lang="en-US" sz="3200" dirty="0" smtClean="0"/>
              <a:t>times                                    </a:t>
            </a:r>
            <a:r>
              <a:rPr lang="en-US" sz="3200" dirty="0"/>
              <a:t>and in various ways </a:t>
            </a:r>
            <a:r>
              <a:rPr lang="en-US" sz="3200" u="sng" dirty="0"/>
              <a:t>spoke</a:t>
            </a:r>
            <a:r>
              <a:rPr lang="en-US" sz="3200" dirty="0"/>
              <a:t> in time </a:t>
            </a:r>
            <a:r>
              <a:rPr lang="en-US" sz="3200" dirty="0" smtClean="0"/>
              <a:t>                             past </a:t>
            </a:r>
            <a:r>
              <a:rPr lang="en-US" sz="3200" dirty="0"/>
              <a:t>to the fathers by the prophets, </a:t>
            </a:r>
            <a:r>
              <a:rPr lang="en-US" sz="3200" baseline="30000" dirty="0"/>
              <a:t>2 </a:t>
            </a:r>
            <a:r>
              <a:rPr lang="en-US" sz="3200" dirty="0"/>
              <a:t>has in these last days </a:t>
            </a:r>
            <a:r>
              <a:rPr lang="en-US" sz="3200" u="sng" dirty="0"/>
              <a:t>spoken to us by </a:t>
            </a:r>
            <a:r>
              <a:rPr lang="en-US" sz="3200" i="1" u="sng" dirty="0"/>
              <a:t>His</a:t>
            </a:r>
            <a:r>
              <a:rPr lang="en-US" sz="3200" u="sng" dirty="0"/>
              <a:t> Son</a:t>
            </a:r>
            <a:r>
              <a:rPr lang="en-US" sz="3200" dirty="0"/>
              <a:t>, whom He has appointed heir of all things, through whom also He made the worlds</a:t>
            </a:r>
          </a:p>
        </p:txBody>
      </p:sp>
      <p:cxnSp>
        <p:nvCxnSpPr>
          <p:cNvPr id="5" name="Straight Connector 4"/>
          <p:cNvCxnSpPr/>
          <p:nvPr/>
        </p:nvCxnSpPr>
        <p:spPr>
          <a:xfrm flipV="1">
            <a:off x="457200" y="833438"/>
            <a:ext cx="6043613" cy="83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813" y="303388"/>
            <a:ext cx="2222273" cy="1133812"/>
          </a:xfrm>
          <a:prstGeom prst="rect">
            <a:avLst/>
          </a:prstGeom>
          <a:ln w="25400">
            <a:solidFill>
              <a:schemeClr val="tx1"/>
            </a:solidFill>
          </a:ln>
        </p:spPr>
      </p:pic>
    </p:spTree>
    <p:extLst>
      <p:ext uri="{BB962C8B-B14F-4D97-AF65-F5344CB8AC3E}">
        <p14:creationId xmlns:p14="http://schemas.microsoft.com/office/powerpoint/2010/main" val="1046790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6190"/>
            <a:ext cx="7772400" cy="923364"/>
          </a:xfrm>
        </p:spPr>
        <p:txBody>
          <a:bodyPr>
            <a:normAutofit/>
          </a:bodyPr>
          <a:lstStyle/>
          <a:p>
            <a:r>
              <a:rPr lang="en-US" sz="4800" dirty="0" smtClean="0"/>
              <a:t>Purpose of Class</a:t>
            </a:r>
            <a:endParaRPr lang="en-US" sz="4800" dirty="0"/>
          </a:p>
        </p:txBody>
      </p:sp>
      <p:sp>
        <p:nvSpPr>
          <p:cNvPr id="3" name="Content Placeholder 2"/>
          <p:cNvSpPr>
            <a:spLocks noGrp="1"/>
          </p:cNvSpPr>
          <p:nvPr>
            <p:ph idx="1"/>
          </p:nvPr>
        </p:nvSpPr>
        <p:spPr>
          <a:xfrm>
            <a:off x="457199" y="1129554"/>
            <a:ext cx="8135471" cy="5378822"/>
          </a:xfrm>
        </p:spPr>
        <p:txBody>
          <a:bodyPr>
            <a:normAutofit fontScale="92500" lnSpcReduction="20000"/>
          </a:bodyPr>
          <a:lstStyle/>
          <a:p>
            <a:pPr marL="0" indent="0">
              <a:buNone/>
            </a:pPr>
            <a:r>
              <a:rPr lang="en-US" sz="3200" b="1" dirty="0" smtClean="0"/>
              <a:t>Increase the faith of students</a:t>
            </a:r>
          </a:p>
          <a:p>
            <a:pPr lvl="1"/>
            <a:r>
              <a:rPr lang="en-US" sz="2800" dirty="0" smtClean="0"/>
              <a:t>By establishing the validity of the Bible</a:t>
            </a:r>
          </a:p>
          <a:p>
            <a:pPr lvl="1"/>
            <a:r>
              <a:rPr lang="en-US" sz="2800" dirty="0" smtClean="0"/>
              <a:t>Refuting typical arguments of skeptics</a:t>
            </a:r>
          </a:p>
          <a:p>
            <a:pPr marL="0" indent="0">
              <a:buNone/>
            </a:pPr>
            <a:r>
              <a:rPr lang="en-US" sz="3200" b="1" dirty="0" smtClean="0"/>
              <a:t>Topics to be covered will include:</a:t>
            </a:r>
          </a:p>
          <a:p>
            <a:pPr lvl="1"/>
            <a:r>
              <a:rPr lang="en-US" sz="2800" dirty="0" smtClean="0"/>
              <a:t>Bible inspiration (Historical, geographical &amp; factual accuracy; Scientific foreknowledge; Fulfilled prophecy; Literary uniformity)</a:t>
            </a:r>
          </a:p>
          <a:p>
            <a:pPr lvl="1"/>
            <a:r>
              <a:rPr lang="en-US" sz="2800" dirty="0" smtClean="0"/>
              <a:t>The existence of God &amp; Deity of Christ</a:t>
            </a:r>
          </a:p>
          <a:p>
            <a:pPr lvl="1"/>
            <a:r>
              <a:rPr lang="en-US" sz="2800" dirty="0" smtClean="0"/>
              <a:t>Creation Evidences (contrasted with Evolution)</a:t>
            </a:r>
          </a:p>
          <a:p>
            <a:pPr lvl="1"/>
            <a:r>
              <a:rPr lang="en-US" sz="2800" dirty="0" smtClean="0"/>
              <a:t>How we got the Bible</a:t>
            </a:r>
          </a:p>
          <a:p>
            <a:pPr lvl="1"/>
            <a:r>
              <a:rPr lang="en-US" sz="2800" dirty="0" smtClean="0"/>
              <a:t>Contrasting Christianity with other world religions</a:t>
            </a:r>
          </a:p>
          <a:p>
            <a:pPr lvl="1"/>
            <a:r>
              <a:rPr lang="en-US" sz="2800" dirty="0" smtClean="0"/>
              <a:t>Alleged Biblical discrepancies and errors</a:t>
            </a:r>
            <a:endParaRPr lang="en-US" sz="3000" dirty="0"/>
          </a:p>
        </p:txBody>
      </p:sp>
    </p:spTree>
    <p:extLst>
      <p:ext uri="{BB962C8B-B14F-4D97-AF65-F5344CB8AC3E}">
        <p14:creationId xmlns:p14="http://schemas.microsoft.com/office/powerpoint/2010/main" val="39563685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John 16:13</a:t>
            </a:r>
            <a:endParaRPr lang="en-US" sz="4000" dirty="0"/>
          </a:p>
        </p:txBody>
      </p:sp>
      <p:sp>
        <p:nvSpPr>
          <p:cNvPr id="3" name="Content Placeholder 2"/>
          <p:cNvSpPr>
            <a:spLocks noGrp="1"/>
          </p:cNvSpPr>
          <p:nvPr>
            <p:ph idx="1"/>
          </p:nvPr>
        </p:nvSpPr>
        <p:spPr>
          <a:xfrm>
            <a:off x="457200" y="957943"/>
            <a:ext cx="8265886" cy="5486399"/>
          </a:xfrm>
        </p:spPr>
        <p:txBody>
          <a:bodyPr anchor="t">
            <a:normAutofit/>
          </a:bodyPr>
          <a:lstStyle/>
          <a:p>
            <a:pPr marL="0" indent="290513">
              <a:buNone/>
            </a:pPr>
            <a:r>
              <a:rPr lang="en-US" sz="3200" dirty="0"/>
              <a:t>However, when He</a:t>
            </a:r>
            <a:r>
              <a:rPr lang="en-US" sz="3200" dirty="0" smtClean="0"/>
              <a:t>,                                                   </a:t>
            </a:r>
            <a:r>
              <a:rPr lang="en-US" sz="3200" dirty="0"/>
              <a:t>the Spirit of truth, has come, </a:t>
            </a:r>
            <a:r>
              <a:rPr lang="en-US" sz="3200" dirty="0" smtClean="0"/>
              <a:t>                                </a:t>
            </a:r>
            <a:r>
              <a:rPr lang="en-US" sz="3200" u="sng" dirty="0" smtClean="0"/>
              <a:t>He </a:t>
            </a:r>
            <a:r>
              <a:rPr lang="en-US" sz="3200" u="sng" dirty="0"/>
              <a:t>will guide you into all truth</a:t>
            </a:r>
            <a:r>
              <a:rPr lang="en-US" sz="3200" dirty="0"/>
              <a:t>; for He will not speak on His own </a:t>
            </a:r>
            <a:r>
              <a:rPr lang="en-US" sz="3200" i="1" dirty="0"/>
              <a:t>authority,</a:t>
            </a:r>
            <a:r>
              <a:rPr lang="en-US" sz="3200" dirty="0"/>
              <a:t> but whatever He hears </a:t>
            </a:r>
            <a:r>
              <a:rPr lang="en-US" sz="3200" u="sng" dirty="0"/>
              <a:t>He will speak</a:t>
            </a:r>
            <a:r>
              <a:rPr lang="en-US" sz="3200" dirty="0"/>
              <a:t>; and He will tell you things to come.</a:t>
            </a:r>
          </a:p>
        </p:txBody>
      </p:sp>
      <p:cxnSp>
        <p:nvCxnSpPr>
          <p:cNvPr id="5" name="Straight Connector 4"/>
          <p:cNvCxnSpPr/>
          <p:nvPr/>
        </p:nvCxnSpPr>
        <p:spPr>
          <a:xfrm flipV="1">
            <a:off x="457200" y="833438"/>
            <a:ext cx="6043613" cy="83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813" y="303388"/>
            <a:ext cx="2222273" cy="1133812"/>
          </a:xfrm>
          <a:prstGeom prst="rect">
            <a:avLst/>
          </a:prstGeom>
          <a:ln w="25400">
            <a:solidFill>
              <a:schemeClr val="tx1"/>
            </a:solidFill>
          </a:ln>
        </p:spPr>
      </p:pic>
    </p:spTree>
    <p:extLst>
      <p:ext uri="{BB962C8B-B14F-4D97-AF65-F5344CB8AC3E}">
        <p14:creationId xmlns:p14="http://schemas.microsoft.com/office/powerpoint/2010/main" val="134835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Matthew 5:17-19</a:t>
            </a:r>
            <a:endParaRPr lang="en-US" sz="4000" dirty="0"/>
          </a:p>
        </p:txBody>
      </p:sp>
      <p:sp>
        <p:nvSpPr>
          <p:cNvPr id="3" name="Content Placeholder 2"/>
          <p:cNvSpPr>
            <a:spLocks noGrp="1"/>
          </p:cNvSpPr>
          <p:nvPr>
            <p:ph idx="1"/>
          </p:nvPr>
        </p:nvSpPr>
        <p:spPr>
          <a:xfrm>
            <a:off x="457200" y="957943"/>
            <a:ext cx="8265886" cy="5486399"/>
          </a:xfrm>
        </p:spPr>
        <p:txBody>
          <a:bodyPr anchor="t">
            <a:normAutofit/>
          </a:bodyPr>
          <a:lstStyle/>
          <a:p>
            <a:pPr marL="0" indent="290513">
              <a:buNone/>
            </a:pPr>
            <a:r>
              <a:rPr lang="en-US" sz="3200" dirty="0"/>
              <a:t>Do not think that I came to </a:t>
            </a:r>
            <a:r>
              <a:rPr lang="en-US" sz="3200" dirty="0" smtClean="0"/>
              <a:t>                         destroy </a:t>
            </a:r>
            <a:r>
              <a:rPr lang="en-US" sz="3200" dirty="0"/>
              <a:t>the Law or the Prophets. </a:t>
            </a:r>
            <a:r>
              <a:rPr lang="en-US" sz="3200" dirty="0" smtClean="0"/>
              <a:t>                               I </a:t>
            </a:r>
            <a:r>
              <a:rPr lang="en-US" sz="3200" dirty="0"/>
              <a:t>did not come to destroy but to fulfill. </a:t>
            </a:r>
            <a:r>
              <a:rPr lang="en-US" sz="3200" baseline="30000" dirty="0"/>
              <a:t>18 </a:t>
            </a:r>
            <a:r>
              <a:rPr lang="en-US" sz="3200" dirty="0"/>
              <a:t>For assuredly, I say to you, till heaven and earth pass away, </a:t>
            </a:r>
            <a:r>
              <a:rPr lang="en-US" sz="3200" u="sng" dirty="0" smtClean="0"/>
              <a:t>one jot or one tittle</a:t>
            </a:r>
            <a:r>
              <a:rPr lang="en-US" sz="3200" dirty="0" smtClean="0"/>
              <a:t> will </a:t>
            </a:r>
            <a:r>
              <a:rPr lang="en-US" sz="3200" dirty="0"/>
              <a:t>by no means pass from the law till all is </a:t>
            </a:r>
            <a:r>
              <a:rPr lang="en-US" sz="3200" dirty="0" smtClean="0"/>
              <a:t>fulfilled</a:t>
            </a:r>
            <a:r>
              <a:rPr lang="en-US" sz="3200" dirty="0"/>
              <a:t>. </a:t>
            </a:r>
            <a:r>
              <a:rPr lang="en-US" sz="3200" baseline="30000" dirty="0"/>
              <a:t>19 </a:t>
            </a:r>
            <a:r>
              <a:rPr lang="en-US" sz="3200" dirty="0"/>
              <a:t>Whoever therefore breaks one of </a:t>
            </a:r>
            <a:r>
              <a:rPr lang="en-US" sz="3200" u="sng" dirty="0"/>
              <a:t>the least</a:t>
            </a:r>
            <a:r>
              <a:rPr lang="en-US" sz="3200" dirty="0"/>
              <a:t> of these commandments, and teaches men so, shall be called least in the kingdom of heaven; but whoever does and teaches </a:t>
            </a:r>
            <a:r>
              <a:rPr lang="en-US" sz="3200" i="1" dirty="0"/>
              <a:t>them,</a:t>
            </a:r>
            <a:r>
              <a:rPr lang="en-US" sz="3200" dirty="0"/>
              <a:t> he shall be called great in the kingdom of heaven. </a:t>
            </a:r>
          </a:p>
        </p:txBody>
      </p:sp>
      <p:cxnSp>
        <p:nvCxnSpPr>
          <p:cNvPr id="5" name="Straight Connector 4"/>
          <p:cNvCxnSpPr/>
          <p:nvPr/>
        </p:nvCxnSpPr>
        <p:spPr>
          <a:xfrm flipV="1">
            <a:off x="457200" y="833438"/>
            <a:ext cx="6043613" cy="83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813" y="303388"/>
            <a:ext cx="2222273" cy="1133812"/>
          </a:xfrm>
          <a:prstGeom prst="rect">
            <a:avLst/>
          </a:prstGeom>
          <a:ln w="25400">
            <a:solidFill>
              <a:schemeClr val="tx1"/>
            </a:solidFill>
          </a:ln>
        </p:spPr>
      </p:pic>
    </p:spTree>
    <p:extLst>
      <p:ext uri="{BB962C8B-B14F-4D97-AF65-F5344CB8AC3E}">
        <p14:creationId xmlns:p14="http://schemas.microsoft.com/office/powerpoint/2010/main" val="1358255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pPr algn="ctr"/>
            <a:r>
              <a:rPr lang="en-US" sz="4000" dirty="0" smtClean="0"/>
              <a:t>A “Jot”</a:t>
            </a:r>
            <a:endParaRPr lang="en-US" sz="4000" dirty="0"/>
          </a:p>
        </p:txBody>
      </p:sp>
      <p:sp>
        <p:nvSpPr>
          <p:cNvPr id="3" name="Content Placeholder 2"/>
          <p:cNvSpPr>
            <a:spLocks noGrp="1"/>
          </p:cNvSpPr>
          <p:nvPr>
            <p:ph idx="1"/>
          </p:nvPr>
        </p:nvSpPr>
        <p:spPr>
          <a:xfrm>
            <a:off x="457200" y="957943"/>
            <a:ext cx="8265886" cy="5486399"/>
          </a:xfrm>
        </p:spPr>
        <p:txBody>
          <a:bodyPr anchor="t">
            <a:noAutofit/>
          </a:bodyPr>
          <a:lstStyle/>
          <a:p>
            <a:pPr marL="457200" lvl="1" indent="0" defTabSz="914400">
              <a:spcAft>
                <a:spcPts val="0"/>
              </a:spcAft>
              <a:buClrTx/>
              <a:buSzTx/>
              <a:buNone/>
              <a:defRPr/>
            </a:pPr>
            <a:endParaRPr lang="en-US" sz="5400" dirty="0" smtClean="0"/>
          </a:p>
          <a:p>
            <a:pPr marL="457200" lvl="1" indent="0" defTabSz="914400">
              <a:spcAft>
                <a:spcPts val="0"/>
              </a:spcAft>
              <a:buClrTx/>
              <a:buSzTx/>
              <a:buNone/>
              <a:defRPr/>
            </a:pPr>
            <a:endParaRPr lang="en-US" sz="5400" dirty="0" smtClean="0"/>
          </a:p>
          <a:p>
            <a:pPr marL="457200" lvl="1" indent="0" defTabSz="914400">
              <a:spcAft>
                <a:spcPts val="0"/>
              </a:spcAft>
              <a:buClrTx/>
              <a:buSzTx/>
              <a:buNone/>
              <a:defRPr/>
            </a:pPr>
            <a:r>
              <a:rPr lang="he-IL" sz="6000" dirty="0" smtClean="0"/>
              <a:t>א</a:t>
            </a:r>
            <a:r>
              <a:rPr lang="he-IL" sz="6000" dirty="0"/>
              <a:t> ב ג ד ה ו ז ח ט י</a:t>
            </a:r>
            <a:br>
              <a:rPr lang="he-IL" sz="6000" dirty="0"/>
            </a:br>
            <a:r>
              <a:rPr lang="he-IL" sz="6000" dirty="0"/>
              <a:t>כ ך ל מ ם נ ן ס ע פ</a:t>
            </a:r>
            <a:br>
              <a:rPr lang="he-IL" sz="6000" dirty="0"/>
            </a:br>
            <a:r>
              <a:rPr lang="he-IL" sz="6000" dirty="0"/>
              <a:t>ף צ ץ ק ר ש </a:t>
            </a:r>
            <a:r>
              <a:rPr lang="he-IL" sz="6000" dirty="0" smtClean="0"/>
              <a:t>ת</a:t>
            </a:r>
            <a:r>
              <a:rPr lang="he-IL" sz="6000" dirty="0"/>
              <a:t>  </a:t>
            </a:r>
            <a:r>
              <a:rPr lang="he-IL" sz="6000" dirty="0" smtClean="0"/>
              <a:t> </a:t>
            </a:r>
            <a:r>
              <a:rPr lang="he-IL" sz="6000" dirty="0"/>
              <a:t> ﭏ</a:t>
            </a:r>
          </a:p>
        </p:txBody>
      </p:sp>
      <p:cxnSp>
        <p:nvCxnSpPr>
          <p:cNvPr id="5" name="Straight Connector 4"/>
          <p:cNvCxnSpPr/>
          <p:nvPr/>
        </p:nvCxnSpPr>
        <p:spPr>
          <a:xfrm>
            <a:off x="2804160" y="885373"/>
            <a:ext cx="37185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Down Arrow 6"/>
          <p:cNvSpPr/>
          <p:nvPr/>
        </p:nvSpPr>
        <p:spPr>
          <a:xfrm>
            <a:off x="670560" y="711200"/>
            <a:ext cx="833120" cy="18694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9505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2 Peter 3:14-16</a:t>
            </a:r>
            <a:endParaRPr lang="en-US" sz="4000" dirty="0"/>
          </a:p>
        </p:txBody>
      </p:sp>
      <p:sp>
        <p:nvSpPr>
          <p:cNvPr id="3" name="Content Placeholder 2"/>
          <p:cNvSpPr>
            <a:spLocks noGrp="1"/>
          </p:cNvSpPr>
          <p:nvPr>
            <p:ph idx="1"/>
          </p:nvPr>
        </p:nvSpPr>
        <p:spPr>
          <a:xfrm>
            <a:off x="457200" y="861690"/>
            <a:ext cx="8265886" cy="5900057"/>
          </a:xfrm>
        </p:spPr>
        <p:txBody>
          <a:bodyPr anchor="t">
            <a:normAutofit/>
          </a:bodyPr>
          <a:lstStyle/>
          <a:p>
            <a:pPr marL="0" indent="290513">
              <a:buNone/>
            </a:pPr>
            <a:r>
              <a:rPr lang="en-US" sz="3100" dirty="0"/>
              <a:t>Therefore, beloved, looking </a:t>
            </a:r>
            <a:r>
              <a:rPr lang="en-US" sz="3100" dirty="0" smtClean="0"/>
              <a:t>                           forward </a:t>
            </a:r>
            <a:r>
              <a:rPr lang="en-US" sz="3100" dirty="0"/>
              <a:t>to these things, be diligent </a:t>
            </a:r>
            <a:r>
              <a:rPr lang="en-US" sz="3100" dirty="0" smtClean="0"/>
              <a:t>                        to </a:t>
            </a:r>
            <a:r>
              <a:rPr lang="en-US" sz="3100" dirty="0"/>
              <a:t>be found by Him in peace, without spot and blameless; </a:t>
            </a:r>
            <a:r>
              <a:rPr lang="en-US" sz="3100" baseline="30000" dirty="0"/>
              <a:t>15 </a:t>
            </a:r>
            <a:r>
              <a:rPr lang="en-US" sz="3100" dirty="0"/>
              <a:t>and consider </a:t>
            </a:r>
            <a:r>
              <a:rPr lang="en-US" sz="3100" i="1" dirty="0"/>
              <a:t>that</a:t>
            </a:r>
            <a:r>
              <a:rPr lang="en-US" sz="3100" dirty="0"/>
              <a:t> the longsuffering of our Lord </a:t>
            </a:r>
            <a:r>
              <a:rPr lang="en-US" sz="3100" i="1" dirty="0"/>
              <a:t>is</a:t>
            </a:r>
            <a:r>
              <a:rPr lang="en-US" sz="3100" dirty="0"/>
              <a:t> salvation—as also our beloved brother Paul, according to the wisdom given to him, has written to you, </a:t>
            </a:r>
            <a:r>
              <a:rPr lang="en-US" sz="3100" baseline="30000" dirty="0"/>
              <a:t>16 </a:t>
            </a:r>
            <a:r>
              <a:rPr lang="en-US" sz="3100" dirty="0"/>
              <a:t>as also in all his epistles, speaking in them of these things, in which are some things hard to understand, which untaught and unstable </a:t>
            </a:r>
            <a:r>
              <a:rPr lang="en-US" sz="3100" i="1" dirty="0"/>
              <a:t>people</a:t>
            </a:r>
            <a:r>
              <a:rPr lang="en-US" sz="3100" dirty="0"/>
              <a:t> twist to their own destruction, </a:t>
            </a:r>
            <a:r>
              <a:rPr lang="en-US" sz="3100" u="sng" dirty="0"/>
              <a:t>as </a:t>
            </a:r>
            <a:r>
              <a:rPr lang="en-US" sz="3100" i="1" u="sng" dirty="0"/>
              <a:t>they do</a:t>
            </a:r>
            <a:r>
              <a:rPr lang="en-US" sz="3100" u="sng" dirty="0"/>
              <a:t> also the rest of the Scriptures</a:t>
            </a:r>
            <a:r>
              <a:rPr lang="en-US" sz="3100" dirty="0"/>
              <a:t>.</a:t>
            </a:r>
          </a:p>
        </p:txBody>
      </p:sp>
      <p:cxnSp>
        <p:nvCxnSpPr>
          <p:cNvPr id="5" name="Straight Connector 4"/>
          <p:cNvCxnSpPr/>
          <p:nvPr/>
        </p:nvCxnSpPr>
        <p:spPr>
          <a:xfrm flipV="1">
            <a:off x="457200" y="833438"/>
            <a:ext cx="6043613" cy="83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813" y="303388"/>
            <a:ext cx="2222273" cy="1133812"/>
          </a:xfrm>
          <a:prstGeom prst="rect">
            <a:avLst/>
          </a:prstGeom>
          <a:ln w="25400">
            <a:solidFill>
              <a:schemeClr val="tx1"/>
            </a:solidFill>
          </a:ln>
        </p:spPr>
      </p:pic>
    </p:spTree>
    <p:extLst>
      <p:ext uri="{BB962C8B-B14F-4D97-AF65-F5344CB8AC3E}">
        <p14:creationId xmlns:p14="http://schemas.microsoft.com/office/powerpoint/2010/main" val="1092134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1 Peter 1:22-25</a:t>
            </a:r>
            <a:endParaRPr lang="en-US" sz="4000" dirty="0"/>
          </a:p>
        </p:txBody>
      </p:sp>
      <p:sp>
        <p:nvSpPr>
          <p:cNvPr id="3" name="Content Placeholder 2"/>
          <p:cNvSpPr>
            <a:spLocks noGrp="1"/>
          </p:cNvSpPr>
          <p:nvPr>
            <p:ph idx="1"/>
          </p:nvPr>
        </p:nvSpPr>
        <p:spPr>
          <a:xfrm>
            <a:off x="457200" y="957943"/>
            <a:ext cx="8265886" cy="5486399"/>
          </a:xfrm>
        </p:spPr>
        <p:txBody>
          <a:bodyPr anchor="t">
            <a:normAutofit/>
          </a:bodyPr>
          <a:lstStyle/>
          <a:p>
            <a:pPr marL="0" indent="288925">
              <a:buNone/>
            </a:pPr>
            <a:r>
              <a:rPr lang="en-US" sz="3000" dirty="0"/>
              <a:t>Since you have purified your </a:t>
            </a:r>
            <a:r>
              <a:rPr lang="en-US" sz="3000" dirty="0" smtClean="0"/>
              <a:t>souls                                 </a:t>
            </a:r>
            <a:r>
              <a:rPr lang="en-US" sz="3000" dirty="0"/>
              <a:t>in obeying the truth through the </a:t>
            </a:r>
            <a:r>
              <a:rPr lang="en-US" sz="3000" dirty="0" smtClean="0"/>
              <a:t>                                  Spirit </a:t>
            </a:r>
            <a:r>
              <a:rPr lang="en-US" sz="3000" dirty="0"/>
              <a:t>in sincere love of the brethren, love one another fervently with a pure heart, </a:t>
            </a:r>
            <a:r>
              <a:rPr lang="en-US" sz="3000" baseline="30000" dirty="0"/>
              <a:t>23 </a:t>
            </a:r>
            <a:r>
              <a:rPr lang="en-US" sz="3000" dirty="0"/>
              <a:t>having been born again, not of corruptible seed but incorruptible, through the </a:t>
            </a:r>
            <a:r>
              <a:rPr lang="en-US" sz="3000" u="sng" dirty="0"/>
              <a:t>word of God </a:t>
            </a:r>
            <a:r>
              <a:rPr lang="en-US" sz="3000" dirty="0"/>
              <a:t>which lives and abides forever</a:t>
            </a:r>
            <a:r>
              <a:rPr lang="en-US" sz="3000" dirty="0" smtClean="0"/>
              <a:t>, </a:t>
            </a:r>
            <a:r>
              <a:rPr lang="en-US" sz="3000" baseline="30000" dirty="0"/>
              <a:t>24 </a:t>
            </a:r>
            <a:r>
              <a:rPr lang="en-US" sz="3000" dirty="0" smtClean="0"/>
              <a:t>because “</a:t>
            </a:r>
            <a:r>
              <a:rPr lang="en-US" sz="3000" dirty="0"/>
              <a:t>All flesh </a:t>
            </a:r>
            <a:r>
              <a:rPr lang="en-US" sz="3000" i="1" dirty="0"/>
              <a:t>is</a:t>
            </a:r>
            <a:r>
              <a:rPr lang="en-US" sz="3000" dirty="0"/>
              <a:t> as grass</a:t>
            </a:r>
            <a:r>
              <a:rPr lang="en-US" sz="3000" dirty="0" smtClean="0"/>
              <a:t>, And </a:t>
            </a:r>
            <a:r>
              <a:rPr lang="en-US" sz="3000" dirty="0"/>
              <a:t>all the glory of </a:t>
            </a:r>
            <a:r>
              <a:rPr lang="en-US" sz="3000" dirty="0" smtClean="0"/>
              <a:t>man </a:t>
            </a:r>
            <a:r>
              <a:rPr lang="en-US" sz="3000" dirty="0"/>
              <a:t>as the flower of the grass</a:t>
            </a:r>
            <a:r>
              <a:rPr lang="en-US" sz="3000" dirty="0" smtClean="0"/>
              <a:t>. The </a:t>
            </a:r>
            <a:r>
              <a:rPr lang="en-US" sz="3000" dirty="0"/>
              <a:t>grass withers</a:t>
            </a:r>
            <a:r>
              <a:rPr lang="en-US" sz="3000" dirty="0" smtClean="0"/>
              <a:t>, And </a:t>
            </a:r>
            <a:r>
              <a:rPr lang="en-US" sz="3000" dirty="0"/>
              <a:t>its flower falls away</a:t>
            </a:r>
            <a:r>
              <a:rPr lang="en-US" sz="3000" dirty="0" smtClean="0"/>
              <a:t>, </a:t>
            </a:r>
            <a:r>
              <a:rPr lang="en-US" sz="3000" baseline="30000" dirty="0" smtClean="0"/>
              <a:t>25</a:t>
            </a:r>
            <a:r>
              <a:rPr lang="en-US" sz="3000" baseline="30000" dirty="0"/>
              <a:t> </a:t>
            </a:r>
            <a:r>
              <a:rPr lang="en-US" sz="3000" dirty="0"/>
              <a:t>But the </a:t>
            </a:r>
            <a:r>
              <a:rPr lang="en-US" sz="3000" u="sng" dirty="0"/>
              <a:t>word of the </a:t>
            </a:r>
            <a:r>
              <a:rPr lang="en-US" sz="3000" u="sng" cap="small" dirty="0"/>
              <a:t>Lord</a:t>
            </a:r>
            <a:r>
              <a:rPr lang="en-US" sz="3000" dirty="0"/>
              <a:t> endures </a:t>
            </a:r>
            <a:r>
              <a:rPr lang="en-US" sz="3000" dirty="0" smtClean="0"/>
              <a:t> forever.” </a:t>
            </a:r>
            <a:r>
              <a:rPr lang="en-US" sz="3000" baseline="30000" dirty="0" smtClean="0"/>
              <a:t> </a:t>
            </a:r>
            <a:r>
              <a:rPr lang="en-US" sz="3000" u="sng" dirty="0" smtClean="0"/>
              <a:t>Now </a:t>
            </a:r>
            <a:r>
              <a:rPr lang="en-US" sz="3000" u="sng" dirty="0"/>
              <a:t>this is the word which by the gospel was preached to you</a:t>
            </a:r>
            <a:r>
              <a:rPr lang="en-US" sz="3000" dirty="0"/>
              <a:t>.</a:t>
            </a:r>
          </a:p>
        </p:txBody>
      </p:sp>
      <p:cxnSp>
        <p:nvCxnSpPr>
          <p:cNvPr id="5" name="Straight Connector 4"/>
          <p:cNvCxnSpPr/>
          <p:nvPr/>
        </p:nvCxnSpPr>
        <p:spPr>
          <a:xfrm flipV="1">
            <a:off x="457200" y="833438"/>
            <a:ext cx="6043613" cy="839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0813" y="303388"/>
            <a:ext cx="2222273" cy="1133812"/>
          </a:xfrm>
          <a:prstGeom prst="rect">
            <a:avLst/>
          </a:prstGeom>
          <a:ln w="25400">
            <a:solidFill>
              <a:schemeClr val="tx1"/>
            </a:solidFill>
          </a:ln>
        </p:spPr>
      </p:pic>
    </p:spTree>
    <p:extLst>
      <p:ext uri="{BB962C8B-B14F-4D97-AF65-F5344CB8AC3E}">
        <p14:creationId xmlns:p14="http://schemas.microsoft.com/office/powerpoint/2010/main" val="40783558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398"/>
            <a:ext cx="8247888" cy="799608"/>
          </a:xfrm>
        </p:spPr>
        <p:txBody>
          <a:bodyPr>
            <a:normAutofit/>
          </a:bodyPr>
          <a:lstStyle/>
          <a:p>
            <a:r>
              <a:rPr lang="en-US" sz="4400" dirty="0" smtClean="0"/>
              <a:t>Assertions RE: Inspiration</a:t>
            </a:r>
            <a:endParaRPr lang="en-US" sz="4400" dirty="0"/>
          </a:p>
        </p:txBody>
      </p:sp>
      <p:sp>
        <p:nvSpPr>
          <p:cNvPr id="3" name="Text Placeholder 2"/>
          <p:cNvSpPr>
            <a:spLocks noGrp="1"/>
          </p:cNvSpPr>
          <p:nvPr>
            <p:ph type="body" idx="1"/>
          </p:nvPr>
        </p:nvSpPr>
        <p:spPr>
          <a:xfrm>
            <a:off x="457200" y="1204332"/>
            <a:ext cx="8247888" cy="5316784"/>
          </a:xfrm>
        </p:spPr>
        <p:txBody>
          <a:bodyPr>
            <a:noAutofit/>
          </a:bodyPr>
          <a:lstStyle/>
          <a:p>
            <a:pPr marL="514350" indent="-514350">
              <a:buFont typeface="+mj-lt"/>
              <a:buAutoNum type="arabicPeriod"/>
            </a:pPr>
            <a:r>
              <a:rPr lang="en-US" sz="3000" cap="none" dirty="0" smtClean="0"/>
              <a:t>The original autographs were inspired of God.</a:t>
            </a:r>
          </a:p>
          <a:p>
            <a:pPr marL="514350" indent="-514350">
              <a:buFont typeface="+mj-lt"/>
              <a:buAutoNum type="arabicPeriod"/>
            </a:pPr>
            <a:r>
              <a:rPr lang="en-US" sz="3000" cap="none" dirty="0" smtClean="0"/>
              <a:t>The methods used to produce our modern Bible text have given us an accurate, reliable copy of the original autographs.</a:t>
            </a:r>
          </a:p>
          <a:p>
            <a:pPr marL="514350" indent="-514350">
              <a:buFont typeface="+mj-lt"/>
              <a:buAutoNum type="arabicPeriod"/>
            </a:pPr>
            <a:r>
              <a:rPr lang="en-US" sz="3000" cap="none" dirty="0" smtClean="0"/>
              <a:t>Translations are not inspired.  However, just as the Septuagint (Greek trans. of OT, used by Jesus &amp; apostles) was sufficiently reliable, a good translation can be used to teach in our language.</a:t>
            </a:r>
          </a:p>
          <a:p>
            <a:pPr marL="514350" indent="-514350">
              <a:buFont typeface="+mj-lt"/>
              <a:buAutoNum type="arabicPeriod"/>
            </a:pPr>
            <a:r>
              <a:rPr lang="en-US" sz="3000" cap="none" dirty="0" smtClean="0"/>
              <a:t>God’s providence is involved in the preserving of His will for all mankind, for all ages.</a:t>
            </a:r>
            <a:endParaRPr lang="en-US" sz="3200" cap="none" dirty="0" smtClean="0"/>
          </a:p>
          <a:p>
            <a:endParaRPr lang="en-US" sz="3200" dirty="0"/>
          </a:p>
        </p:txBody>
      </p:sp>
    </p:spTree>
    <p:extLst>
      <p:ext uri="{BB962C8B-B14F-4D97-AF65-F5344CB8AC3E}">
        <p14:creationId xmlns:p14="http://schemas.microsoft.com/office/powerpoint/2010/main" val="29579557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961045"/>
            <a:ext cx="7772400" cy="1768744"/>
          </a:xfrm>
        </p:spPr>
        <p:txBody>
          <a:bodyPr>
            <a:noAutofit/>
          </a:bodyPr>
          <a:lstStyle/>
          <a:p>
            <a:r>
              <a:rPr lang="en-US" sz="5400" b="1" dirty="0" smtClean="0"/>
              <a:t>Historical and Factual Accuracy</a:t>
            </a:r>
            <a:endParaRPr lang="en-US" sz="5400" b="1" dirty="0"/>
          </a:p>
        </p:txBody>
      </p:sp>
      <p:sp>
        <p:nvSpPr>
          <p:cNvPr id="3" name="Text Placeholder 2"/>
          <p:cNvSpPr>
            <a:spLocks noGrp="1"/>
          </p:cNvSpPr>
          <p:nvPr>
            <p:ph type="body" idx="1"/>
          </p:nvPr>
        </p:nvSpPr>
        <p:spPr>
          <a:xfrm>
            <a:off x="457201" y="4066674"/>
            <a:ext cx="7772400" cy="1804737"/>
          </a:xfrm>
        </p:spPr>
        <p:txBody>
          <a:bodyPr>
            <a:normAutofit/>
          </a:bodyPr>
          <a:lstStyle/>
          <a:p>
            <a:r>
              <a:rPr lang="en-US" sz="3200" dirty="0" smtClean="0"/>
              <a:t>A claim of inspiration requires that all verifiable historical details be found accurate.</a:t>
            </a:r>
            <a:endParaRPr lang="en-US" sz="3200" dirty="0"/>
          </a:p>
        </p:txBody>
      </p:sp>
    </p:spTree>
    <p:extLst>
      <p:ext uri="{BB962C8B-B14F-4D97-AF65-F5344CB8AC3E}">
        <p14:creationId xmlns:p14="http://schemas.microsoft.com/office/powerpoint/2010/main" val="33804072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John </a:t>
            </a:r>
            <a:r>
              <a:rPr lang="en-US" sz="4000" dirty="0" err="1" smtClean="0"/>
              <a:t>Rylands</a:t>
            </a:r>
            <a:r>
              <a:rPr lang="en-US" sz="4000" dirty="0" smtClean="0"/>
              <a:t> library - Papyrus</a:t>
            </a:r>
            <a:endParaRPr lang="en-US" sz="4000" dirty="0"/>
          </a:p>
        </p:txBody>
      </p:sp>
      <p:sp>
        <p:nvSpPr>
          <p:cNvPr id="3" name="Content Placeholder 2"/>
          <p:cNvSpPr>
            <a:spLocks noGrp="1"/>
          </p:cNvSpPr>
          <p:nvPr>
            <p:ph idx="1"/>
          </p:nvPr>
        </p:nvSpPr>
        <p:spPr>
          <a:xfrm>
            <a:off x="457200" y="1122942"/>
            <a:ext cx="8265886" cy="5582658"/>
          </a:xfrm>
        </p:spPr>
        <p:txBody>
          <a:bodyPr anchor="t">
            <a:normAutofit fontScale="92500" lnSpcReduction="20000"/>
          </a:bodyPr>
          <a:lstStyle/>
          <a:p>
            <a:r>
              <a:rPr lang="en-US" sz="3200" dirty="0" smtClean="0"/>
              <a:t>1,500 years old</a:t>
            </a:r>
          </a:p>
          <a:p>
            <a:r>
              <a:rPr lang="en-US" sz="3200" dirty="0" smtClean="0"/>
              <a:t>Just found by </a:t>
            </a:r>
            <a:br>
              <a:rPr lang="en-US" sz="3200" dirty="0" smtClean="0"/>
            </a:br>
            <a:r>
              <a:rPr lang="en-US" sz="3200" dirty="0" smtClean="0"/>
              <a:t>Roberta </a:t>
            </a:r>
            <a:r>
              <a:rPr lang="en-US" sz="3200" dirty="0" err="1" smtClean="0"/>
              <a:t>Mazza</a:t>
            </a:r>
            <a:endParaRPr lang="en-US" sz="3200" dirty="0" smtClean="0"/>
          </a:p>
          <a:p>
            <a:r>
              <a:rPr lang="en-US" sz="3200" dirty="0" smtClean="0"/>
              <a:t>Been in library</a:t>
            </a:r>
            <a:br>
              <a:rPr lang="en-US" sz="3200" dirty="0" smtClean="0"/>
            </a:br>
            <a:r>
              <a:rPr lang="en-US" sz="3200" dirty="0" smtClean="0"/>
              <a:t>since 1901</a:t>
            </a:r>
          </a:p>
          <a:p>
            <a:pPr marL="0" indent="0">
              <a:buNone/>
            </a:pPr>
            <a:endParaRPr lang="en-US" sz="900" dirty="0" smtClean="0"/>
          </a:p>
          <a:p>
            <a:pPr marL="0" indent="288925">
              <a:buNone/>
            </a:pPr>
            <a:r>
              <a:rPr lang="en-US" sz="3200" dirty="0"/>
              <a:t>"It is a text which </a:t>
            </a:r>
            <a:r>
              <a:rPr lang="en-US" sz="3200" dirty="0" smtClean="0"/>
              <a:t>                                                     was </a:t>
            </a:r>
            <a:r>
              <a:rPr lang="en-US" sz="3200" dirty="0"/>
              <a:t>probably </a:t>
            </a:r>
            <a:r>
              <a:rPr lang="en-US" sz="3200" dirty="0" smtClean="0"/>
              <a:t>                                                     inscribed by </a:t>
            </a:r>
            <a:r>
              <a:rPr lang="en-US" sz="3200" dirty="0"/>
              <a:t>a monk </a:t>
            </a:r>
            <a:r>
              <a:rPr lang="en-US" sz="3200" dirty="0" smtClean="0"/>
              <a:t>                                                        or </a:t>
            </a:r>
            <a:r>
              <a:rPr lang="en-US" sz="3200" dirty="0"/>
              <a:t>a priest to protect the bearer from any kind of evil. This piece of papyrus would have been folded and suspended around their neck, either just with string or in a nice locket</a:t>
            </a:r>
            <a:r>
              <a:rPr lang="en-US" sz="3200" dirty="0" smtClean="0"/>
              <a:t>.“ (</a:t>
            </a:r>
            <a:r>
              <a:rPr lang="en-US" sz="3200" dirty="0" err="1" smtClean="0"/>
              <a:t>Mazza</a:t>
            </a:r>
            <a:r>
              <a:rPr lang="en-US" sz="3200" dirty="0" smtClean="0"/>
              <a:t>)</a:t>
            </a:r>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Last Supper papyr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50877" y="1122942"/>
            <a:ext cx="4672209" cy="3376869"/>
          </a:xfrm>
          <a:prstGeom prst="rect">
            <a:avLst/>
          </a:prstGeom>
          <a:noFill/>
          <a:ln w="1270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944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Hezekiah’s Tunnel</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200" dirty="0" smtClean="0"/>
              <a:t>2 Chronicles 32:1-8</a:t>
            </a:r>
          </a:p>
          <a:p>
            <a:r>
              <a:rPr lang="en-US" sz="3200" dirty="0" smtClean="0"/>
              <a:t>Siege of Jerusalem by Assyrian                          King Sennacherib.</a:t>
            </a:r>
          </a:p>
          <a:p>
            <a:r>
              <a:rPr lang="en-US" sz="3200" dirty="0" smtClean="0"/>
              <a:t>Water source enabled the                                      Jews to withstand the siege.</a:t>
            </a:r>
          </a:p>
          <a:p>
            <a:r>
              <a:rPr lang="en-US" sz="3200" dirty="0" smtClean="0"/>
              <a:t>Note:  Main water source,                                   Gihon spring, had to be                                       outside of the walls, for the walls to be high enough to serve as protection.</a:t>
            </a:r>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http://biblicalstudies.info/hezekiah/hezekiah_tunnel_fj.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4082" y="1122943"/>
            <a:ext cx="2489003" cy="3327137"/>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5193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Hezekiah’s Tunnel - 2</a:t>
            </a:r>
            <a:endParaRPr lang="en-US" sz="40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098" name="Picture 2" descr="http://www.reclaimingthemind.org/blog/wp-content/uploads/2010/07/TunnelDiagram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885372"/>
            <a:ext cx="8317462" cy="5535748"/>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17082766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06190"/>
            <a:ext cx="7772400" cy="923364"/>
          </a:xfrm>
        </p:spPr>
        <p:txBody>
          <a:bodyPr>
            <a:normAutofit/>
          </a:bodyPr>
          <a:lstStyle/>
          <a:p>
            <a:r>
              <a:rPr lang="en-US" sz="4800" dirty="0" smtClean="0"/>
              <a:t>Methodology of Class</a:t>
            </a:r>
            <a:endParaRPr lang="en-US" sz="4800" dirty="0"/>
          </a:p>
        </p:txBody>
      </p:sp>
      <p:sp>
        <p:nvSpPr>
          <p:cNvPr id="3" name="Content Placeholder 2"/>
          <p:cNvSpPr>
            <a:spLocks noGrp="1"/>
          </p:cNvSpPr>
          <p:nvPr>
            <p:ph idx="1"/>
          </p:nvPr>
        </p:nvSpPr>
        <p:spPr>
          <a:xfrm>
            <a:off x="457199" y="1129554"/>
            <a:ext cx="8135471" cy="5378822"/>
          </a:xfrm>
        </p:spPr>
        <p:txBody>
          <a:bodyPr>
            <a:normAutofit fontScale="92500"/>
          </a:bodyPr>
          <a:lstStyle/>
          <a:p>
            <a:pPr marL="0" indent="0">
              <a:buNone/>
            </a:pPr>
            <a:r>
              <a:rPr lang="en-US" sz="3200" b="1" dirty="0" smtClean="0"/>
              <a:t>Series of booklets (six)</a:t>
            </a:r>
          </a:p>
          <a:p>
            <a:pPr lvl="1"/>
            <a:r>
              <a:rPr lang="en-US" sz="2800" dirty="0" smtClean="0"/>
              <a:t>Outline of material that we will cover (will be covered in more detail in class, with use of presentations).</a:t>
            </a:r>
          </a:p>
          <a:p>
            <a:pPr lvl="1"/>
            <a:r>
              <a:rPr lang="en-US" sz="2800" dirty="0" smtClean="0"/>
              <a:t>Supplementary articles (most from Apologetics Press website, used with permission) with discussion questions appended to articles.</a:t>
            </a:r>
          </a:p>
          <a:p>
            <a:pPr marL="0" indent="0">
              <a:buNone/>
            </a:pPr>
            <a:r>
              <a:rPr lang="en-US" sz="3200" b="1" dirty="0" smtClean="0"/>
              <a:t>Students are encouraged:</a:t>
            </a:r>
          </a:p>
          <a:p>
            <a:pPr lvl="1"/>
            <a:r>
              <a:rPr lang="en-US" sz="2800" dirty="0" smtClean="0"/>
              <a:t>To read material, including ALL scripture references.</a:t>
            </a:r>
          </a:p>
          <a:p>
            <a:pPr lvl="1"/>
            <a:r>
              <a:rPr lang="en-US" sz="2800" dirty="0" smtClean="0"/>
              <a:t>Ask questions regarding any material that is either unclear or not understood.</a:t>
            </a:r>
          </a:p>
        </p:txBody>
      </p:sp>
    </p:spTree>
    <p:extLst>
      <p:ext uri="{BB962C8B-B14F-4D97-AF65-F5344CB8AC3E}">
        <p14:creationId xmlns:p14="http://schemas.microsoft.com/office/powerpoint/2010/main" val="2508877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Hezekiah’s Tunnel - 3</a:t>
            </a:r>
            <a:endParaRPr lang="en-US" sz="4000" dirty="0"/>
          </a:p>
        </p:txBody>
      </p:sp>
      <p:sp>
        <p:nvSpPr>
          <p:cNvPr id="3" name="Content Placeholder 2"/>
          <p:cNvSpPr>
            <a:spLocks noGrp="1"/>
          </p:cNvSpPr>
          <p:nvPr>
            <p:ph idx="1"/>
          </p:nvPr>
        </p:nvSpPr>
        <p:spPr>
          <a:xfrm>
            <a:off x="457200" y="1122942"/>
            <a:ext cx="8265886" cy="5566615"/>
          </a:xfrm>
        </p:spPr>
        <p:txBody>
          <a:bodyPr anchor="t">
            <a:normAutofit lnSpcReduction="10000"/>
          </a:bodyPr>
          <a:lstStyle/>
          <a:p>
            <a:pPr marL="0" indent="0">
              <a:buNone/>
            </a:pPr>
            <a:r>
              <a:rPr lang="en-US" sz="3200" b="1" dirty="0" smtClean="0"/>
              <a:t>Other verses:</a:t>
            </a:r>
          </a:p>
          <a:p>
            <a:pPr lvl="1"/>
            <a:r>
              <a:rPr lang="en-US" sz="3200" dirty="0" smtClean="0"/>
              <a:t>2 Kings 20:20</a:t>
            </a:r>
          </a:p>
          <a:p>
            <a:pPr lvl="1"/>
            <a:r>
              <a:rPr lang="en-US" sz="3200" dirty="0" smtClean="0"/>
              <a:t>2 Chronicles 32:30</a:t>
            </a:r>
          </a:p>
          <a:p>
            <a:pPr lvl="1"/>
            <a:r>
              <a:rPr lang="en-US" sz="3200" dirty="0" smtClean="0"/>
              <a:t>Isaiah 22:11</a:t>
            </a:r>
          </a:p>
          <a:p>
            <a:pPr marL="0" indent="0">
              <a:buNone/>
            </a:pPr>
            <a:r>
              <a:rPr lang="en-US" sz="3200" b="1" dirty="0" smtClean="0"/>
              <a:t>Siloam inscription found in tunnel (1880)</a:t>
            </a:r>
          </a:p>
          <a:p>
            <a:pPr lvl="1"/>
            <a:r>
              <a:rPr lang="en-US" sz="3000" dirty="0" smtClean="0"/>
              <a:t>Found 19 feet inside the tunnel near the pool of Siloam.</a:t>
            </a:r>
          </a:p>
          <a:p>
            <a:pPr lvl="1"/>
            <a:r>
              <a:rPr lang="en-US" sz="3000" dirty="0" smtClean="0"/>
              <a:t>Describes the construction of the tunnel.  Two crews working from ends, meeting in middle.</a:t>
            </a:r>
          </a:p>
          <a:p>
            <a:pPr lvl="1"/>
            <a:r>
              <a:rPr lang="en-US" sz="3000" dirty="0" smtClean="0"/>
              <a:t>Inscription in ancient Hebrew language</a:t>
            </a:r>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http://ccat.sas.upenn.edu/ames150/slide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5717" y="1122942"/>
            <a:ext cx="3817369" cy="1791063"/>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993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Taylor Prism</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200" dirty="0" smtClean="0"/>
              <a:t>One of three prisms discovered               </a:t>
            </a:r>
            <a:r>
              <a:rPr lang="en-US" sz="2800" dirty="0" smtClean="0"/>
              <a:t>(Sennacherib &amp; Jerusalem Prisms)</a:t>
            </a:r>
          </a:p>
          <a:p>
            <a:r>
              <a:rPr lang="en-US" sz="3200" dirty="0" smtClean="0"/>
              <a:t>Discovered in Nineveh in 1830                            by Colonel Robert Taylor</a:t>
            </a:r>
          </a:p>
          <a:p>
            <a:r>
              <a:rPr lang="en-US" sz="3200" dirty="0" smtClean="0"/>
              <a:t>Almost identical text to the                               other prisms</a:t>
            </a:r>
          </a:p>
          <a:p>
            <a:r>
              <a:rPr lang="en-US" sz="3200" dirty="0" smtClean="0"/>
              <a:t>Believed to have been inscribed                         in 690 B.C.  (Note: Siege of                         Jerusalem, 701 B.C.) </a:t>
            </a:r>
          </a:p>
          <a:p>
            <a:endParaRPr lang="en-US" sz="3000" dirty="0" smtClean="0"/>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6252815" y="1079399"/>
            <a:ext cx="2470271" cy="5097881"/>
          </a:xfrm>
          <a:prstGeom prst="rect">
            <a:avLst/>
          </a:prstGeom>
        </p:spPr>
      </p:pic>
    </p:spTree>
    <p:extLst>
      <p:ext uri="{BB962C8B-B14F-4D97-AF65-F5344CB8AC3E}">
        <p14:creationId xmlns:p14="http://schemas.microsoft.com/office/powerpoint/2010/main" val="22688968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Taylor Prism</a:t>
            </a:r>
            <a:endParaRPr lang="en-US" sz="4000" dirty="0"/>
          </a:p>
        </p:txBody>
      </p:sp>
      <p:sp>
        <p:nvSpPr>
          <p:cNvPr id="3" name="Content Placeholder 2"/>
          <p:cNvSpPr>
            <a:spLocks noGrp="1"/>
          </p:cNvSpPr>
          <p:nvPr>
            <p:ph idx="1"/>
          </p:nvPr>
        </p:nvSpPr>
        <p:spPr>
          <a:xfrm>
            <a:off x="457200" y="1122942"/>
            <a:ext cx="8265886" cy="5566615"/>
          </a:xfrm>
        </p:spPr>
        <p:txBody>
          <a:bodyPr anchor="t">
            <a:normAutofit lnSpcReduction="10000"/>
          </a:bodyPr>
          <a:lstStyle/>
          <a:p>
            <a:r>
              <a:rPr lang="en-US" sz="3200" dirty="0" smtClean="0"/>
              <a:t>Records the first 8 campaigns of</a:t>
            </a:r>
            <a:br>
              <a:rPr lang="en-US" sz="3200" dirty="0" smtClean="0"/>
            </a:br>
            <a:r>
              <a:rPr lang="en-US" sz="3200" dirty="0" smtClean="0"/>
              <a:t>King Sennacherib of Assyria</a:t>
            </a:r>
          </a:p>
          <a:p>
            <a:r>
              <a:rPr lang="en-US" sz="3200" dirty="0" smtClean="0"/>
              <a:t>(cf. 2 Chronicles 32:1-23)</a:t>
            </a:r>
          </a:p>
          <a:p>
            <a:r>
              <a:rPr lang="en-US" sz="3200" dirty="0" smtClean="0"/>
              <a:t>15” X 5” baked clay (6 sides)</a:t>
            </a:r>
          </a:p>
          <a:p>
            <a:r>
              <a:rPr lang="en-US" sz="3200" dirty="0" smtClean="0"/>
              <a:t>Details his campaign (3</a:t>
            </a:r>
            <a:r>
              <a:rPr lang="en-US" sz="3200" baseline="30000" dirty="0" smtClean="0"/>
              <a:t>rd</a:t>
            </a:r>
            <a:r>
              <a:rPr lang="en-US" sz="3200" dirty="0" smtClean="0"/>
              <a:t>)</a:t>
            </a:r>
            <a:br>
              <a:rPr lang="en-US" sz="3200" dirty="0" smtClean="0"/>
            </a:br>
            <a:r>
              <a:rPr lang="en-US" sz="3200" dirty="0" smtClean="0"/>
              <a:t>against Hezekiah of Judah</a:t>
            </a:r>
          </a:p>
          <a:p>
            <a:r>
              <a:rPr lang="en-US" sz="3200" dirty="0" smtClean="0"/>
              <a:t>Note:  Details do not coincide</a:t>
            </a:r>
            <a:br>
              <a:rPr lang="en-US" sz="3200" dirty="0" smtClean="0"/>
            </a:br>
            <a:r>
              <a:rPr lang="en-US" sz="3200" dirty="0" smtClean="0"/>
              <a:t>exactly with Bible account.  But,</a:t>
            </a:r>
            <a:br>
              <a:rPr lang="en-US" sz="3200" dirty="0" smtClean="0"/>
            </a:br>
            <a:r>
              <a:rPr lang="en-US" sz="3200" dirty="0" smtClean="0"/>
              <a:t>does indicate a siege, not the</a:t>
            </a:r>
            <a:br>
              <a:rPr lang="en-US" sz="3200" dirty="0" smtClean="0"/>
            </a:br>
            <a:r>
              <a:rPr lang="en-US" sz="3200" dirty="0" smtClean="0"/>
              <a:t>destruction of Jerusalem.</a:t>
            </a:r>
            <a:endParaRPr lang="en-US" sz="3000" dirty="0" smtClean="0"/>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6299201" y="1079399"/>
            <a:ext cx="2606766" cy="5436058"/>
          </a:xfrm>
          <a:prstGeom prst="rect">
            <a:avLst/>
          </a:prstGeom>
        </p:spPr>
      </p:pic>
    </p:spTree>
    <p:extLst>
      <p:ext uri="{BB962C8B-B14F-4D97-AF65-F5344CB8AC3E}">
        <p14:creationId xmlns:p14="http://schemas.microsoft.com/office/powerpoint/2010/main" val="26042661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Taylor Prism - Quote</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0">
              <a:buNone/>
            </a:pPr>
            <a:r>
              <a:rPr lang="en-US" sz="3200" dirty="0" smtClean="0"/>
              <a:t>“</a:t>
            </a:r>
            <a:r>
              <a:rPr lang="en-US" sz="3200" dirty="0"/>
              <a:t>(Hezekiah) himself, like a </a:t>
            </a:r>
            <a:r>
              <a:rPr lang="en-US" sz="3200" dirty="0" smtClean="0"/>
              <a:t>                                     caged </a:t>
            </a:r>
            <a:r>
              <a:rPr lang="en-US" sz="3200" dirty="0"/>
              <a:t>bird I shut up in </a:t>
            </a:r>
            <a:r>
              <a:rPr lang="en-US" sz="3200" dirty="0" smtClean="0"/>
              <a:t>                                     Jerusalem</a:t>
            </a:r>
            <a:r>
              <a:rPr lang="en-US" sz="3200" dirty="0"/>
              <a:t>, his royal city. </a:t>
            </a:r>
            <a:r>
              <a:rPr lang="en-US" sz="3200" dirty="0" smtClean="0"/>
              <a:t>                                            I </a:t>
            </a:r>
            <a:r>
              <a:rPr lang="en-US" sz="3200" dirty="0"/>
              <a:t>threw up earthworks </a:t>
            </a:r>
            <a:r>
              <a:rPr lang="en-US" sz="3200" dirty="0" smtClean="0"/>
              <a:t>                                         against </a:t>
            </a:r>
            <a:r>
              <a:rPr lang="en-US" sz="3200" dirty="0"/>
              <a:t>him— the one </a:t>
            </a:r>
            <a:r>
              <a:rPr lang="en-US" sz="3200" dirty="0" smtClean="0"/>
              <a:t>                                         coming </a:t>
            </a:r>
            <a:r>
              <a:rPr lang="en-US" sz="3200" dirty="0"/>
              <a:t>out of the city-gate, I turned back to his </a:t>
            </a:r>
            <a:r>
              <a:rPr lang="en-US" sz="3200"/>
              <a:t>misery</a:t>
            </a:r>
            <a:r>
              <a:rPr lang="en-US" sz="3200" smtClean="0"/>
              <a:t>.”</a:t>
            </a:r>
            <a:endParaRPr lang="en-US" sz="3200" dirty="0" smtClean="0"/>
          </a:p>
          <a:p>
            <a:pPr marL="0" indent="0">
              <a:buNone/>
            </a:pPr>
            <a:endParaRPr lang="en-US" sz="3200" dirty="0"/>
          </a:p>
          <a:p>
            <a:pPr marL="0" indent="0">
              <a:buNone/>
            </a:pPr>
            <a:r>
              <a:rPr lang="en-US" sz="3200" dirty="0" smtClean="0"/>
              <a:t>He also claimed to have extracted tribute.</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5122" name="Picture 2" descr="https://c2.staticflickr.com/8/7410/12504798793_dff6542894_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2644" y="1122943"/>
            <a:ext cx="2930442" cy="1945378"/>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36818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Moabite Stone</a:t>
            </a:r>
            <a:endParaRPr lang="en-US" sz="4000" dirty="0"/>
          </a:p>
        </p:txBody>
      </p:sp>
      <p:sp>
        <p:nvSpPr>
          <p:cNvPr id="3" name="Content Placeholder 2"/>
          <p:cNvSpPr>
            <a:spLocks noGrp="1"/>
          </p:cNvSpPr>
          <p:nvPr>
            <p:ph idx="1"/>
          </p:nvPr>
        </p:nvSpPr>
        <p:spPr>
          <a:xfrm>
            <a:off x="457200" y="1122943"/>
            <a:ext cx="5537200" cy="5054338"/>
          </a:xfrm>
        </p:spPr>
        <p:txBody>
          <a:bodyPr anchor="t">
            <a:normAutofit fontScale="92500" lnSpcReduction="10000"/>
          </a:bodyPr>
          <a:lstStyle/>
          <a:p>
            <a:r>
              <a:rPr lang="en-US" sz="3200" dirty="0" smtClean="0"/>
              <a:t>Also known as </a:t>
            </a:r>
            <a:r>
              <a:rPr lang="en-US" sz="3200" dirty="0" err="1" smtClean="0"/>
              <a:t>Mesha</a:t>
            </a:r>
            <a:r>
              <a:rPr lang="en-US" sz="3200" dirty="0" smtClean="0"/>
              <a:t> Stele</a:t>
            </a:r>
          </a:p>
          <a:p>
            <a:r>
              <a:rPr lang="en-US" sz="3200" dirty="0" smtClean="0"/>
              <a:t>Inscribed stone from 830 B.C.</a:t>
            </a:r>
          </a:p>
          <a:p>
            <a:r>
              <a:rPr lang="en-US" sz="3200" dirty="0" smtClean="0"/>
              <a:t>King </a:t>
            </a:r>
            <a:r>
              <a:rPr lang="en-US" sz="3200" dirty="0" err="1" smtClean="0"/>
              <a:t>Mesha</a:t>
            </a:r>
            <a:r>
              <a:rPr lang="en-US" sz="3200" dirty="0" smtClean="0"/>
              <a:t> of Moab, (modern day Jordan)</a:t>
            </a:r>
          </a:p>
          <a:p>
            <a:r>
              <a:rPr lang="en-US" sz="3200" dirty="0" smtClean="0"/>
              <a:t>Discovered by Anglican missionary Frederick Augustus Klein in August 1868, at ancient site of </a:t>
            </a:r>
            <a:r>
              <a:rPr lang="en-US" sz="3200" dirty="0" err="1" smtClean="0"/>
              <a:t>Dibon</a:t>
            </a:r>
            <a:endParaRPr lang="en-US" sz="3200" dirty="0" smtClean="0"/>
          </a:p>
          <a:p>
            <a:r>
              <a:rPr lang="en-US" sz="3200" dirty="0" smtClean="0"/>
              <a:t>Smashed by local villagers the next year</a:t>
            </a:r>
          </a:p>
          <a:p>
            <a:endParaRPr lang="en-US" sz="3000" dirty="0" smtClean="0"/>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4820" y="1168401"/>
            <a:ext cx="2568265" cy="4643119"/>
          </a:xfrm>
          <a:prstGeom prst="rect">
            <a:avLst/>
          </a:prstGeom>
        </p:spPr>
      </p:pic>
    </p:spTree>
    <p:extLst>
      <p:ext uri="{BB962C8B-B14F-4D97-AF65-F5344CB8AC3E}">
        <p14:creationId xmlns:p14="http://schemas.microsoft.com/office/powerpoint/2010/main" val="35109778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Moabite Stone</a:t>
            </a:r>
            <a:endParaRPr lang="en-US" sz="4000" dirty="0"/>
          </a:p>
        </p:txBody>
      </p:sp>
      <p:sp>
        <p:nvSpPr>
          <p:cNvPr id="3" name="Content Placeholder 2"/>
          <p:cNvSpPr>
            <a:spLocks noGrp="1"/>
          </p:cNvSpPr>
          <p:nvPr>
            <p:ph idx="1"/>
          </p:nvPr>
        </p:nvSpPr>
        <p:spPr>
          <a:xfrm>
            <a:off x="457200" y="1122942"/>
            <a:ext cx="8265886" cy="5277857"/>
          </a:xfrm>
        </p:spPr>
        <p:txBody>
          <a:bodyPr anchor="t">
            <a:normAutofit fontScale="92500" lnSpcReduction="10000"/>
          </a:bodyPr>
          <a:lstStyle/>
          <a:p>
            <a:r>
              <a:rPr lang="en-US" sz="3200" dirty="0" smtClean="0"/>
              <a:t>(2 Kings 3:4-8, 26-27)</a:t>
            </a:r>
          </a:p>
          <a:p>
            <a:r>
              <a:rPr lang="en-US" sz="3200" dirty="0" smtClean="0"/>
              <a:t>Moabite stone describes                                         this event from the                                           Moabite perspective.</a:t>
            </a:r>
          </a:p>
          <a:p>
            <a:r>
              <a:rPr lang="en-US" sz="3200" dirty="0" smtClean="0"/>
              <a:t>Refers by name to                                                 </a:t>
            </a:r>
            <a:r>
              <a:rPr lang="en-US" sz="3200" dirty="0" err="1" smtClean="0"/>
              <a:t>Omri</a:t>
            </a:r>
            <a:r>
              <a:rPr lang="en-US" sz="3200" dirty="0" smtClean="0"/>
              <a:t>, and refers to “his son” (Ahab) as well as corroborating the Biblical reference to </a:t>
            </a:r>
            <a:r>
              <a:rPr lang="en-US" sz="3200" dirty="0" err="1" smtClean="0"/>
              <a:t>Mesha</a:t>
            </a:r>
            <a:r>
              <a:rPr lang="en-US" sz="3200" dirty="0" smtClean="0"/>
              <a:t>.</a:t>
            </a:r>
          </a:p>
          <a:p>
            <a:r>
              <a:rPr lang="en-US" sz="3200" dirty="0" smtClean="0"/>
              <a:t>“I am </a:t>
            </a:r>
            <a:r>
              <a:rPr lang="en-US" sz="3200" dirty="0" err="1" smtClean="0"/>
              <a:t>Mesha</a:t>
            </a:r>
            <a:r>
              <a:rPr lang="en-US" sz="3200" dirty="0" smtClean="0"/>
              <a:t> … </a:t>
            </a:r>
            <a:r>
              <a:rPr lang="en-US" sz="3200" dirty="0" err="1"/>
              <a:t>Omri</a:t>
            </a:r>
            <a:r>
              <a:rPr lang="en-US" sz="3200" dirty="0"/>
              <a:t> was king of Israel, and oppressed Moab during many days, and </a:t>
            </a:r>
            <a:r>
              <a:rPr lang="en-US" sz="3200" dirty="0" err="1"/>
              <a:t>Chemosh</a:t>
            </a:r>
            <a:r>
              <a:rPr lang="en-US" sz="3200" dirty="0"/>
              <a:t> was angry with his aggressions. His son succeeded him, and he also said, I will oppress Moab</a:t>
            </a:r>
            <a:r>
              <a:rPr lang="en-US" sz="3200" dirty="0" smtClean="0"/>
              <a:t>.</a:t>
            </a: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5425440" y="1122943"/>
            <a:ext cx="3297646" cy="2192025"/>
          </a:xfrm>
          <a:prstGeom prst="rect">
            <a:avLst/>
          </a:prstGeom>
        </p:spPr>
      </p:pic>
    </p:spTree>
    <p:extLst>
      <p:ext uri="{BB962C8B-B14F-4D97-AF65-F5344CB8AC3E}">
        <p14:creationId xmlns:p14="http://schemas.microsoft.com/office/powerpoint/2010/main" val="2087050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Cyrus Cylinder</a:t>
            </a:r>
            <a:endParaRPr lang="en-US" sz="4000" dirty="0"/>
          </a:p>
        </p:txBody>
      </p:sp>
      <p:sp>
        <p:nvSpPr>
          <p:cNvPr id="3" name="Content Placeholder 2"/>
          <p:cNvSpPr>
            <a:spLocks noGrp="1"/>
          </p:cNvSpPr>
          <p:nvPr>
            <p:ph idx="1"/>
          </p:nvPr>
        </p:nvSpPr>
        <p:spPr>
          <a:xfrm>
            <a:off x="457200" y="885374"/>
            <a:ext cx="8265886" cy="5804184"/>
          </a:xfrm>
        </p:spPr>
        <p:txBody>
          <a:bodyPr anchor="t">
            <a:normAutofit/>
          </a:bodyPr>
          <a:lstStyle/>
          <a:p>
            <a:r>
              <a:rPr lang="en-US" sz="3200" dirty="0" smtClean="0"/>
              <a:t>Baked clay. Now in several fragments.  4 inches by 9 inches long. Created in 539 B.C. </a:t>
            </a:r>
          </a:p>
          <a:p>
            <a:r>
              <a:rPr lang="en-US" sz="3000" dirty="0"/>
              <a:t>The </a:t>
            </a:r>
            <a:r>
              <a:rPr lang="en-US" sz="3000" dirty="0" err="1"/>
              <a:t>Assyro</a:t>
            </a:r>
            <a:r>
              <a:rPr lang="en-US" sz="3000" dirty="0"/>
              <a:t>-British archaeologist </a:t>
            </a:r>
            <a:r>
              <a:rPr lang="en-US" sz="3000" dirty="0" err="1"/>
              <a:t>Hormuzd</a:t>
            </a:r>
            <a:r>
              <a:rPr lang="en-US" sz="3000" dirty="0"/>
              <a:t> </a:t>
            </a:r>
            <a:r>
              <a:rPr lang="en-US" sz="3000" dirty="0" err="1"/>
              <a:t>Rassam</a:t>
            </a:r>
            <a:r>
              <a:rPr lang="en-US" sz="3000" dirty="0"/>
              <a:t> discovered the Cyrus Cylinder in March 1879 during a lengthy </a:t>
            </a:r>
            <a:r>
              <a:rPr lang="en-US" sz="3000" dirty="0" smtClean="0"/>
              <a:t>program </a:t>
            </a:r>
            <a:r>
              <a:rPr lang="en-US" sz="3000" dirty="0"/>
              <a:t>of excavations in Mesopotamia </a:t>
            </a:r>
            <a:r>
              <a:rPr lang="en-US" sz="3000" dirty="0" smtClean="0"/>
              <a:t>                                                       carried out </a:t>
            </a:r>
            <a:r>
              <a:rPr lang="en-US" sz="3000" dirty="0"/>
              <a:t>for the </a:t>
            </a:r>
            <a:r>
              <a:rPr lang="en-US" sz="3000" dirty="0" smtClean="0"/>
              <a:t>                                               British Museum</a:t>
            </a:r>
          </a:p>
          <a:p>
            <a:r>
              <a:rPr lang="en-US" sz="3000" dirty="0" smtClean="0"/>
              <a:t>The text extols the                                                virtues of the new                                                    King of Persia, Cyrus</a:t>
            </a:r>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0912" y="3931920"/>
            <a:ext cx="4362174" cy="2407920"/>
          </a:xfrm>
          <a:prstGeom prst="rect">
            <a:avLst/>
          </a:prstGeom>
        </p:spPr>
      </p:pic>
    </p:spTree>
    <p:extLst>
      <p:ext uri="{BB962C8B-B14F-4D97-AF65-F5344CB8AC3E}">
        <p14:creationId xmlns:p14="http://schemas.microsoft.com/office/powerpoint/2010/main" val="105419176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Cyrus Cylinder</a:t>
            </a:r>
            <a:endParaRPr lang="en-US" sz="4000" dirty="0"/>
          </a:p>
        </p:txBody>
      </p:sp>
      <p:sp>
        <p:nvSpPr>
          <p:cNvPr id="3" name="Content Placeholder 2"/>
          <p:cNvSpPr>
            <a:spLocks noGrp="1"/>
          </p:cNvSpPr>
          <p:nvPr>
            <p:ph idx="1"/>
          </p:nvPr>
        </p:nvSpPr>
        <p:spPr>
          <a:xfrm>
            <a:off x="457200" y="885374"/>
            <a:ext cx="8265886" cy="5804184"/>
          </a:xfrm>
        </p:spPr>
        <p:txBody>
          <a:bodyPr anchor="t">
            <a:normAutofit/>
          </a:bodyPr>
          <a:lstStyle/>
          <a:p>
            <a:r>
              <a:rPr lang="en-US" sz="2800" dirty="0" smtClean="0"/>
              <a:t>Ezra 11:1-11</a:t>
            </a:r>
          </a:p>
          <a:p>
            <a:r>
              <a:rPr lang="en-US" sz="2800" dirty="0" smtClean="0"/>
              <a:t>Babylonians displaced the people, but under Cyrus, the Persians restored sanctuaries, and allowed the people to return to their lands after 70 years of exile.</a:t>
            </a:r>
          </a:p>
          <a:p>
            <a:r>
              <a:rPr lang="en-US" sz="2800" dirty="0" smtClean="0"/>
              <a:t>Quote:  “I </a:t>
            </a:r>
            <a:r>
              <a:rPr lang="en-US" sz="2800" dirty="0"/>
              <a:t>returned the images of the gods, who had resided there </a:t>
            </a:r>
            <a:r>
              <a:rPr lang="en-US" sz="2800" dirty="0" smtClean="0"/>
              <a:t>                                                                        [</a:t>
            </a:r>
            <a:r>
              <a:rPr lang="en-US" sz="2800" dirty="0"/>
              <a:t>i.e., in Babylon], </a:t>
            </a:r>
            <a:r>
              <a:rPr lang="en-US" sz="2800" dirty="0" smtClean="0"/>
              <a:t>                                                                 to </a:t>
            </a:r>
            <a:r>
              <a:rPr lang="en-US" sz="2800" dirty="0"/>
              <a:t>their places and I </a:t>
            </a:r>
            <a:r>
              <a:rPr lang="en-US" sz="2800" dirty="0" smtClean="0"/>
              <a:t>                                                             let </a:t>
            </a:r>
            <a:r>
              <a:rPr lang="en-US" sz="2800" dirty="0"/>
              <a:t>them dwell in </a:t>
            </a:r>
            <a:r>
              <a:rPr lang="en-US" sz="2800" dirty="0" smtClean="0"/>
              <a:t>                                                                  eternal </a:t>
            </a:r>
            <a:r>
              <a:rPr lang="en-US" sz="2800" dirty="0"/>
              <a:t>abodes. I </a:t>
            </a:r>
            <a:r>
              <a:rPr lang="en-US" sz="2800" dirty="0" smtClean="0"/>
              <a:t>                                                                 gathered </a:t>
            </a:r>
            <a:r>
              <a:rPr lang="en-US" sz="2800" dirty="0"/>
              <a:t>all </a:t>
            </a:r>
            <a:r>
              <a:rPr lang="en-US" sz="2800" dirty="0" smtClean="0"/>
              <a:t>their                                                                </a:t>
            </a:r>
            <a:r>
              <a:rPr lang="en-US" sz="2800" dirty="0"/>
              <a:t>inhabitants and returned to them their dwellings</a:t>
            </a:r>
            <a:r>
              <a:rPr lang="en-US" sz="2800" dirty="0" smtClean="0"/>
              <a:t>.”</a:t>
            </a:r>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5600" y="3471377"/>
            <a:ext cx="4069806" cy="2292658"/>
          </a:xfrm>
          <a:prstGeom prst="rect">
            <a:avLst/>
          </a:prstGeom>
        </p:spPr>
      </p:pic>
    </p:spTree>
    <p:extLst>
      <p:ext uri="{BB962C8B-B14F-4D97-AF65-F5344CB8AC3E}">
        <p14:creationId xmlns:p14="http://schemas.microsoft.com/office/powerpoint/2010/main" val="18077148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Pilate </a:t>
            </a:r>
            <a:r>
              <a:rPr lang="en-US" sz="4000" dirty="0" err="1" smtClean="0"/>
              <a:t>STone</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000" dirty="0" smtClean="0"/>
              <a:t>Discovered in 1961 at                                            Caesarea </a:t>
            </a:r>
            <a:r>
              <a:rPr lang="en-US" sz="3000" dirty="0" err="1" smtClean="0"/>
              <a:t>Maritima</a:t>
            </a:r>
            <a:r>
              <a:rPr lang="en-US" sz="3000" dirty="0" smtClean="0"/>
              <a:t> (on the                                      shore of the Mediterranean)</a:t>
            </a:r>
          </a:p>
          <a:p>
            <a:r>
              <a:rPr lang="en-US" sz="3000" dirty="0" smtClean="0"/>
              <a:t>Caesarea was the Roman                                       capital of Judea during the                                   time of Jesus</a:t>
            </a:r>
          </a:p>
          <a:p>
            <a:r>
              <a:rPr lang="en-US" sz="3000" dirty="0" smtClean="0"/>
              <a:t>Discovered by </a:t>
            </a:r>
            <a:r>
              <a:rPr lang="en-US" sz="3200" dirty="0"/>
              <a:t>Dr. Antonio </a:t>
            </a:r>
            <a:r>
              <a:rPr lang="en-US" sz="3200" dirty="0" smtClean="0"/>
              <a:t>                              </a:t>
            </a:r>
            <a:r>
              <a:rPr lang="en-US" sz="3200" dirty="0" err="1" smtClean="0"/>
              <a:t>Frova</a:t>
            </a:r>
            <a:r>
              <a:rPr lang="en-US" sz="3200" dirty="0" smtClean="0"/>
              <a:t>, Italian archaeologist</a:t>
            </a:r>
          </a:p>
          <a:p>
            <a:r>
              <a:rPr lang="en-US" sz="3200" dirty="0" smtClean="0"/>
              <a:t>Until then, there was no corroboration of the Biblical reference to the man</a:t>
            </a:r>
            <a:endParaRPr lang="en-US" sz="3000" dirty="0" smtClean="0"/>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http://scriptureonline.org/images/pila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680" y="1122942"/>
            <a:ext cx="3155406" cy="377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71652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Pilate </a:t>
            </a:r>
            <a:r>
              <a:rPr lang="en-US" sz="4000" dirty="0" err="1" smtClean="0"/>
              <a:t>STone</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000" dirty="0" smtClean="0"/>
              <a:t>(Matthew 27:11-14)</a:t>
            </a:r>
          </a:p>
          <a:p>
            <a:r>
              <a:rPr lang="en-US" sz="3000" dirty="0" smtClean="0"/>
              <a:t>Inscription reads:</a:t>
            </a:r>
          </a:p>
          <a:p>
            <a:pPr marL="0" indent="0">
              <a:buNone/>
            </a:pPr>
            <a:r>
              <a:rPr lang="en-US" sz="3000" i="1" dirty="0" smtClean="0"/>
              <a:t>To the divine </a:t>
            </a:r>
            <a:r>
              <a:rPr lang="en-US" sz="3000" i="1" dirty="0" err="1" smtClean="0"/>
              <a:t>Augusti</a:t>
            </a:r>
            <a:r>
              <a:rPr lang="en-US" sz="3000" i="1" dirty="0" smtClean="0"/>
              <a:t>…</a:t>
            </a:r>
          </a:p>
          <a:p>
            <a:pPr marL="0" indent="0">
              <a:buNone/>
            </a:pPr>
            <a:r>
              <a:rPr lang="en-US" sz="3000" i="1" dirty="0"/>
              <a:t> </a:t>
            </a:r>
            <a:r>
              <a:rPr lang="en-US" sz="3000" i="1" dirty="0" smtClean="0"/>
              <a:t>         [this] </a:t>
            </a:r>
            <a:r>
              <a:rPr lang="en-US" sz="3000" i="1" dirty="0" err="1" smtClean="0"/>
              <a:t>Tiberium</a:t>
            </a:r>
            <a:endParaRPr lang="en-US" sz="3000" i="1" dirty="0" smtClean="0"/>
          </a:p>
          <a:p>
            <a:pPr marL="0" indent="0">
              <a:buNone/>
            </a:pPr>
            <a:r>
              <a:rPr lang="en-US" sz="3000" i="1" dirty="0" smtClean="0"/>
              <a:t>Pontius Pilate</a:t>
            </a:r>
          </a:p>
          <a:p>
            <a:pPr marL="0" indent="0">
              <a:buNone/>
            </a:pPr>
            <a:r>
              <a:rPr lang="en-US" sz="3000" i="1" dirty="0" smtClean="0"/>
              <a:t>Prefect of Judea</a:t>
            </a:r>
          </a:p>
          <a:p>
            <a:pPr marL="0" indent="0">
              <a:buNone/>
            </a:pPr>
            <a:r>
              <a:rPr lang="en-US" sz="3000" i="1" dirty="0" smtClean="0"/>
              <a:t>Has dedicated [this}</a:t>
            </a:r>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descr="http://historicconnections.webs.com/Copy%20of%20Pil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6382" y="1122942"/>
            <a:ext cx="4216704" cy="5257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464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Apologetics (Definition)</a:t>
            </a:r>
            <a:endParaRPr lang="en-US" sz="4400" dirty="0"/>
          </a:p>
        </p:txBody>
      </p:sp>
      <p:sp>
        <p:nvSpPr>
          <p:cNvPr id="3" name="Content Placeholder 2"/>
          <p:cNvSpPr>
            <a:spLocks noGrp="1"/>
          </p:cNvSpPr>
          <p:nvPr>
            <p:ph idx="1"/>
          </p:nvPr>
        </p:nvSpPr>
        <p:spPr/>
        <p:txBody>
          <a:bodyPr>
            <a:normAutofit/>
          </a:bodyPr>
          <a:lstStyle/>
          <a:p>
            <a:pPr marL="0" indent="0">
              <a:buNone/>
            </a:pPr>
            <a:r>
              <a:rPr lang="en-US" sz="3200" dirty="0" smtClean="0"/>
              <a:t>1: systematic argumentative discourse in defense (as of a doctrine).  2: </a:t>
            </a:r>
            <a:r>
              <a:rPr lang="en-US" sz="3200" u="sng" dirty="0" smtClean="0"/>
              <a:t>a branch of theology devoted to the defense of the divine origin and authority of Christianity</a:t>
            </a:r>
          </a:p>
          <a:p>
            <a:pPr marL="0" indent="0">
              <a:buNone/>
            </a:pPr>
            <a:endParaRPr lang="en-US" sz="3200" dirty="0"/>
          </a:p>
          <a:p>
            <a:pPr marL="0" indent="0" algn="r">
              <a:buNone/>
            </a:pPr>
            <a:r>
              <a:rPr lang="en-US" sz="3200" dirty="0" smtClean="0"/>
              <a:t>Merriam-Webster online dictionary</a:t>
            </a:r>
            <a:endParaRPr lang="en-US" sz="3200" dirty="0"/>
          </a:p>
        </p:txBody>
      </p:sp>
    </p:spTree>
    <p:extLst>
      <p:ext uri="{BB962C8B-B14F-4D97-AF65-F5344CB8AC3E}">
        <p14:creationId xmlns:p14="http://schemas.microsoft.com/office/powerpoint/2010/main" val="7960079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err="1" smtClean="0"/>
              <a:t>Politarch</a:t>
            </a:r>
            <a:r>
              <a:rPr lang="en-US" sz="4000" dirty="0" smtClean="0"/>
              <a:t> Inscription</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000" dirty="0" smtClean="0"/>
              <a:t>Greek inscription                                              discovered in 1835 on                                                            an arch in </a:t>
            </a:r>
            <a:r>
              <a:rPr lang="en-US" sz="3000" dirty="0" err="1" smtClean="0"/>
              <a:t>Thessalonika</a:t>
            </a:r>
            <a:endParaRPr lang="en-US" sz="3000" dirty="0" smtClean="0"/>
          </a:p>
          <a:p>
            <a:r>
              <a:rPr lang="en-US" sz="3000" dirty="0" smtClean="0"/>
              <a:t>Dated to the                                                                     2</a:t>
            </a:r>
            <a:r>
              <a:rPr lang="en-US" sz="3000" baseline="30000" dirty="0" smtClean="0"/>
              <a:t>nd</a:t>
            </a:r>
            <a:r>
              <a:rPr lang="en-US" sz="3000" dirty="0" smtClean="0"/>
              <a:t> century A.D.  (or, 30-143 A.D.)</a:t>
            </a:r>
          </a:p>
          <a:p>
            <a:r>
              <a:rPr lang="en-US" sz="3000" dirty="0" smtClean="0"/>
              <a:t>Presently resides in the British museum</a:t>
            </a:r>
          </a:p>
          <a:p>
            <a:r>
              <a:rPr lang="en-US" sz="3000" dirty="0" smtClean="0"/>
              <a:t>Since then, numerous other discoveries of the use of the term “</a:t>
            </a:r>
            <a:r>
              <a:rPr lang="en-US" sz="3000" dirty="0" err="1" smtClean="0"/>
              <a:t>politarch</a:t>
            </a:r>
            <a:r>
              <a:rPr lang="en-US" sz="3000" dirty="0" smtClean="0"/>
              <a:t>” to describe city leaders.</a:t>
            </a:r>
          </a:p>
          <a:p>
            <a:r>
              <a:rPr lang="en-US" sz="3000" dirty="0" smtClean="0"/>
              <a:t>(Luke 1:1-4) Note:  Claim of accuracy</a:t>
            </a:r>
          </a:p>
          <a:p>
            <a:r>
              <a:rPr lang="en-US" sz="3000" dirty="0" smtClean="0"/>
              <a:t>Acts 17:5-6</a:t>
            </a:r>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2960" y="1122942"/>
            <a:ext cx="4090126" cy="1871892"/>
          </a:xfrm>
          <a:prstGeom prst="rect">
            <a:avLst/>
          </a:prstGeom>
        </p:spPr>
      </p:pic>
    </p:spTree>
    <p:extLst>
      <p:ext uri="{BB962C8B-B14F-4D97-AF65-F5344CB8AC3E}">
        <p14:creationId xmlns:p14="http://schemas.microsoft.com/office/powerpoint/2010/main" val="41498279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Use of nails in Roman Crucifixions</a:t>
            </a:r>
            <a:endParaRPr lang="en-US" sz="4000" dirty="0"/>
          </a:p>
        </p:txBody>
      </p:sp>
      <p:sp>
        <p:nvSpPr>
          <p:cNvPr id="3" name="Content Placeholder 2"/>
          <p:cNvSpPr>
            <a:spLocks noGrp="1"/>
          </p:cNvSpPr>
          <p:nvPr>
            <p:ph idx="1"/>
          </p:nvPr>
        </p:nvSpPr>
        <p:spPr>
          <a:xfrm>
            <a:off x="457200" y="1122942"/>
            <a:ext cx="8265886" cy="5566615"/>
          </a:xfrm>
        </p:spPr>
        <p:txBody>
          <a:bodyPr anchor="t">
            <a:normAutofit lnSpcReduction="10000"/>
          </a:bodyPr>
          <a:lstStyle/>
          <a:p>
            <a:r>
              <a:rPr lang="en-US" sz="3200" dirty="0" smtClean="0"/>
              <a:t>Discovered in </a:t>
            </a:r>
            <a:r>
              <a:rPr lang="en-US" sz="3200" dirty="0" err="1" smtClean="0"/>
              <a:t>Givat</a:t>
            </a:r>
            <a:r>
              <a:rPr lang="en-US" sz="3200" dirty="0" smtClean="0"/>
              <a:t> </a:t>
            </a:r>
            <a:r>
              <a:rPr lang="en-US" sz="3200" dirty="0" err="1" smtClean="0"/>
              <a:t>HaMivtar</a:t>
            </a:r>
            <a:r>
              <a:rPr lang="en-US" sz="3200" dirty="0" smtClean="0"/>
              <a:t>                                 (a neighborhood in Jerusalem)</a:t>
            </a:r>
          </a:p>
          <a:p>
            <a:r>
              <a:rPr lang="en-US" sz="3200" dirty="0" smtClean="0"/>
              <a:t>This neighborhood is the                            location of a number of                               ancient tombs.</a:t>
            </a:r>
          </a:p>
          <a:p>
            <a:r>
              <a:rPr lang="en-US" sz="3200" dirty="0"/>
              <a:t>“the remains of a person called </a:t>
            </a:r>
            <a:r>
              <a:rPr lang="en-US" sz="3200" dirty="0" err="1"/>
              <a:t>Jehohanan</a:t>
            </a:r>
            <a:r>
              <a:rPr lang="en-US" sz="3200" dirty="0"/>
              <a:t> Ben </a:t>
            </a:r>
            <a:r>
              <a:rPr lang="en-US" sz="3200" dirty="0" err="1"/>
              <a:t>Khagqol</a:t>
            </a:r>
            <a:r>
              <a:rPr lang="en-US" sz="3200" dirty="0"/>
              <a:t>, </a:t>
            </a:r>
            <a:r>
              <a:rPr lang="en-US" sz="3200" dirty="0" smtClean="0"/>
              <a:t>… included </a:t>
            </a:r>
            <a:r>
              <a:rPr lang="en-US" sz="3200" dirty="0"/>
              <a:t>a heel bone with a nail driven through it from the side. The tip of the nail was bent, perhaps because of striking a knot in the upright beam, which prevented it being extracted from the foot</a:t>
            </a:r>
            <a:r>
              <a:rPr lang="en-US" sz="3200" dirty="0" smtClean="0"/>
              <a:t>.” (Wikipedia)</a:t>
            </a:r>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28" name="Picture 4" descr="http://www.imj.org.il/images/corridor/bronfman/imj%20book%202005/imj%20book%202005/1995-2067$5~ankle%20bone%20with%20a%20nai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0623" y="1122942"/>
            <a:ext cx="2632461" cy="227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2537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Use of nails in Roman Crucifixions</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200" dirty="0" smtClean="0"/>
              <a:t>To the right, an artist’s                                          conception of the nail                                       used to crucify                                          </a:t>
            </a:r>
            <a:r>
              <a:rPr lang="en-US" sz="3200" dirty="0" err="1" smtClean="0"/>
              <a:t>Jehonanan</a:t>
            </a:r>
            <a:endParaRPr lang="en-US" sz="3200" dirty="0" smtClean="0"/>
          </a:p>
          <a:p>
            <a:r>
              <a:rPr lang="en-US" sz="3200" dirty="0" smtClean="0"/>
              <a:t>John 20:25</a:t>
            </a:r>
          </a:p>
          <a:p>
            <a:r>
              <a:rPr lang="en-US" sz="3200" dirty="0" smtClean="0"/>
              <a:t>Cf. Colossians 2:4</a:t>
            </a:r>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0" name="Picture 2" descr="http://upload.wikimedia.org/wikipedia/commons/5/52/Hombre_de_Giv%27at_ha-Mivta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7591" y="1330970"/>
            <a:ext cx="3905495" cy="4724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32676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err="1" smtClean="0"/>
              <a:t>Gallio</a:t>
            </a:r>
            <a:r>
              <a:rPr lang="en-US" sz="4000" dirty="0" smtClean="0"/>
              <a:t> Letter</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000" dirty="0" smtClean="0"/>
              <a:t>(Acts 18:12)</a:t>
            </a:r>
          </a:p>
          <a:p>
            <a:r>
              <a:rPr lang="en-US" sz="3000" dirty="0" err="1" smtClean="0"/>
              <a:t>Gallio</a:t>
            </a:r>
            <a:r>
              <a:rPr lang="en-US" sz="3000" dirty="0" smtClean="0"/>
              <a:t> revealed by Luke                                                 to be proconsul of                                                      Achaia (Corinth) refused                                                       to act on the Jews’                                             accusations when they rose up against Paul.</a:t>
            </a:r>
          </a:p>
          <a:p>
            <a:r>
              <a:rPr lang="en-US" sz="3000" dirty="0" smtClean="0"/>
              <a:t>Letter fragments found in Delphi, Greece from Emperor </a:t>
            </a:r>
            <a:r>
              <a:rPr lang="en-US" sz="3000" dirty="0" err="1" smtClean="0"/>
              <a:t>Claudias</a:t>
            </a:r>
            <a:r>
              <a:rPr lang="en-US" sz="3000" dirty="0" smtClean="0"/>
              <a:t> to proconsul </a:t>
            </a:r>
            <a:r>
              <a:rPr lang="en-US" sz="3000" dirty="0" err="1" smtClean="0"/>
              <a:t>Gallio</a:t>
            </a:r>
            <a:r>
              <a:rPr lang="en-US" sz="3000" dirty="0" smtClean="0"/>
              <a:t> (52 A.D.)</a:t>
            </a:r>
          </a:p>
          <a:p>
            <a:r>
              <a:rPr lang="en-US" sz="3000" dirty="0" smtClean="0"/>
              <a:t>Called “Delphi inscription”, and discovered early in the 20</a:t>
            </a:r>
            <a:r>
              <a:rPr lang="en-US" sz="3000" baseline="30000" dirty="0" smtClean="0"/>
              <a:t>th</a:t>
            </a:r>
            <a:r>
              <a:rPr lang="en-US" sz="3000" dirty="0" smtClean="0"/>
              <a:t> century.</a:t>
            </a:r>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http://users.wfu.edu/horton/images/gall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7120" y="1122942"/>
            <a:ext cx="3825966" cy="2186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1842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Luke’s Historical Accuracy</a:t>
            </a:r>
            <a:endParaRPr lang="en-US" sz="4000" dirty="0"/>
          </a:p>
        </p:txBody>
      </p:sp>
      <p:sp>
        <p:nvSpPr>
          <p:cNvPr id="3" name="Content Placeholder 2"/>
          <p:cNvSpPr>
            <a:spLocks noGrp="1"/>
          </p:cNvSpPr>
          <p:nvPr>
            <p:ph idx="1"/>
          </p:nvPr>
        </p:nvSpPr>
        <p:spPr>
          <a:xfrm>
            <a:off x="457200" y="1122942"/>
            <a:ext cx="8265886" cy="5566615"/>
          </a:xfrm>
        </p:spPr>
        <p:txBody>
          <a:bodyPr anchor="t">
            <a:normAutofit lnSpcReduction="10000"/>
          </a:bodyPr>
          <a:lstStyle/>
          <a:p>
            <a:pPr marL="0" indent="284163">
              <a:buNone/>
            </a:pPr>
            <a:r>
              <a:rPr lang="en-US" sz="3000" dirty="0" smtClean="0"/>
              <a:t>“Here is another amazing fact.  In the book of Acts, the historian Luke mentions thirty-two countries fifty-four cities, and nine of the Mediterranean Islands” (Metzger, 1965, page 171)</a:t>
            </a:r>
          </a:p>
          <a:p>
            <a:pPr marL="406400" indent="-406400"/>
            <a:r>
              <a:rPr lang="en-US" sz="3000" dirty="0" smtClean="0"/>
              <a:t>There is not the slightest mistake in his references</a:t>
            </a:r>
          </a:p>
          <a:p>
            <a:pPr marL="406400" indent="-406400"/>
            <a:r>
              <a:rPr lang="en-US" sz="3000" dirty="0" smtClean="0"/>
              <a:t>Early criticisms of Luke’s historical accuracy has waned as more and more discoveries are made.</a:t>
            </a:r>
          </a:p>
          <a:p>
            <a:pPr marL="406400" indent="-406400"/>
            <a:r>
              <a:rPr lang="en-US" sz="3000" b="1" dirty="0" smtClean="0"/>
              <a:t>With each archaeological discovery, the text of the Bible is reinforced as accurate!  Thus, the claims of inspiration are strengthened.</a:t>
            </a:r>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73135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961045"/>
            <a:ext cx="7772400" cy="1768744"/>
          </a:xfrm>
        </p:spPr>
        <p:txBody>
          <a:bodyPr>
            <a:noAutofit/>
          </a:bodyPr>
          <a:lstStyle/>
          <a:p>
            <a:r>
              <a:rPr lang="en-US" sz="5400" b="1" dirty="0" smtClean="0"/>
              <a:t>Scientific Foreknowledge</a:t>
            </a:r>
            <a:endParaRPr lang="en-US" sz="5400" b="1" dirty="0"/>
          </a:p>
        </p:txBody>
      </p:sp>
      <p:sp>
        <p:nvSpPr>
          <p:cNvPr id="3" name="Text Placeholder 2"/>
          <p:cNvSpPr>
            <a:spLocks noGrp="1"/>
          </p:cNvSpPr>
          <p:nvPr>
            <p:ph type="body" idx="1"/>
          </p:nvPr>
        </p:nvSpPr>
        <p:spPr>
          <a:xfrm>
            <a:off x="457201" y="4066674"/>
            <a:ext cx="7772400" cy="2354446"/>
          </a:xfrm>
        </p:spPr>
        <p:txBody>
          <a:bodyPr>
            <a:normAutofit/>
          </a:bodyPr>
          <a:lstStyle/>
          <a:p>
            <a:r>
              <a:rPr lang="en-US" sz="3200" dirty="0" smtClean="0"/>
              <a:t>Biblical Examples of scientific truth, not available or widely known at the time of writing, Serve to indicate the inspiration of scripture.</a:t>
            </a:r>
            <a:endParaRPr lang="en-US" sz="3200" dirty="0"/>
          </a:p>
        </p:txBody>
      </p:sp>
    </p:spTree>
    <p:extLst>
      <p:ext uri="{BB962C8B-B14F-4D97-AF65-F5344CB8AC3E}">
        <p14:creationId xmlns:p14="http://schemas.microsoft.com/office/powerpoint/2010/main" val="13155647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Circumcision on the 8</a:t>
            </a:r>
            <a:r>
              <a:rPr lang="en-US" sz="4000" baseline="30000" dirty="0" smtClean="0"/>
              <a:t>th</a:t>
            </a:r>
            <a:r>
              <a:rPr lang="en-US" sz="4000" dirty="0" smtClean="0"/>
              <a:t> day</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200" dirty="0" smtClean="0"/>
              <a:t>(Genesis 17:12), </a:t>
            </a:r>
            <a:r>
              <a:rPr lang="en-US" sz="3200" i="1" dirty="0" smtClean="0"/>
              <a:t>“</a:t>
            </a:r>
            <a:r>
              <a:rPr lang="en-US" sz="3200" i="1" dirty="0"/>
              <a:t>He who is eight days old among you shall be circumcised, every male child in your generations, he who is born in your house or bought with money from any foreigner who is not your descendant</a:t>
            </a:r>
            <a:r>
              <a:rPr lang="en-US" sz="3200" i="1" dirty="0" smtClean="0"/>
              <a:t>.”</a:t>
            </a:r>
          </a:p>
          <a:p>
            <a:r>
              <a:rPr lang="en-US" sz="3200" dirty="0" smtClean="0"/>
              <a:t>God’s covenant with Abraham and his descendants.  Circumcision a sign of that covenant (cf. vs. 11).</a:t>
            </a:r>
          </a:p>
          <a:p>
            <a:r>
              <a:rPr lang="en-US" sz="3200" dirty="0" smtClean="0"/>
              <a:t>Circumcision – Removal of male foreskin.  A minor surgical procedure that causes bleeding.</a:t>
            </a:r>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1064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Circumcision on the 8</a:t>
            </a:r>
            <a:r>
              <a:rPr lang="en-US" sz="4000" baseline="30000" dirty="0" smtClean="0"/>
              <a:t>th</a:t>
            </a:r>
            <a:r>
              <a:rPr lang="en-US" sz="4000" dirty="0" smtClean="0"/>
              <a:t> day</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200" dirty="0"/>
              <a:t>Holt and McIntosh, in their classic work, </a:t>
            </a:r>
            <a:r>
              <a:rPr lang="en-US" sz="3200" i="1" dirty="0"/>
              <a:t>Holt Pediatrics</a:t>
            </a:r>
            <a:r>
              <a:rPr lang="en-US" sz="3200" dirty="0"/>
              <a:t>, observed that a newborn infant has “peculiar susceptibility to bleeding between the second and fifth days of life.... Hemorrhages at this time, though often inconsequential, are sometimes extensive; they may produce serious damage to internal organs, especially to the brain, and cause death from shock and exsanguination” (1953, pp. 125-126).</a:t>
            </a: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26022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Circumcision on the 8</a:t>
            </a:r>
            <a:r>
              <a:rPr lang="en-US" sz="4000" baseline="30000" dirty="0" smtClean="0"/>
              <a:t>th</a:t>
            </a:r>
            <a:r>
              <a:rPr lang="en-US" sz="4000" dirty="0" smtClean="0"/>
              <a:t> day</a:t>
            </a:r>
            <a:endParaRPr lang="en-US" sz="4000" dirty="0"/>
          </a:p>
        </p:txBody>
      </p:sp>
      <p:sp>
        <p:nvSpPr>
          <p:cNvPr id="3" name="Content Placeholder 2"/>
          <p:cNvSpPr>
            <a:spLocks noGrp="1"/>
          </p:cNvSpPr>
          <p:nvPr>
            <p:ph idx="1"/>
          </p:nvPr>
        </p:nvSpPr>
        <p:spPr>
          <a:xfrm>
            <a:off x="457200" y="1122942"/>
            <a:ext cx="8265886" cy="5566615"/>
          </a:xfrm>
        </p:spPr>
        <p:txBody>
          <a:bodyPr anchor="t">
            <a:normAutofit lnSpcReduction="10000"/>
          </a:bodyPr>
          <a:lstStyle/>
          <a:p>
            <a:r>
              <a:rPr lang="en-US" sz="3200" dirty="0" smtClean="0"/>
              <a:t>Vitamin K is responsible for the liver’s production of prothrombin.</a:t>
            </a:r>
          </a:p>
          <a:p>
            <a:r>
              <a:rPr lang="en-US" sz="3200" dirty="0"/>
              <a:t>Vitamin K, coupled with prothrombin, causes blood coagulation, which is important in any surgical </a:t>
            </a:r>
            <a:r>
              <a:rPr lang="en-US" sz="3200" dirty="0" smtClean="0"/>
              <a:t>procedure.</a:t>
            </a:r>
          </a:p>
          <a:p>
            <a:r>
              <a:rPr lang="en-US" sz="3200" dirty="0" smtClean="0"/>
              <a:t>It is not until days 5-7 that Vitamin K levels are adequate (produced by bacteria in the intestinal tract).</a:t>
            </a:r>
          </a:p>
          <a:p>
            <a:r>
              <a:rPr lang="en-US" sz="3200" dirty="0" smtClean="0"/>
              <a:t>Day 8 is the only day that available prothrombin levels are above normal in a healthy male’s life (110%).</a:t>
            </a: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313759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None of These Diseases (page 93, 1984)</a:t>
            </a:r>
            <a:endParaRPr lang="en-US" sz="4000" dirty="0"/>
          </a:p>
        </p:txBody>
      </p:sp>
      <p:sp>
        <p:nvSpPr>
          <p:cNvPr id="3" name="Content Placeholder 2"/>
          <p:cNvSpPr>
            <a:spLocks noGrp="1"/>
          </p:cNvSpPr>
          <p:nvPr>
            <p:ph idx="1"/>
          </p:nvPr>
        </p:nvSpPr>
        <p:spPr>
          <a:xfrm>
            <a:off x="457200" y="957943"/>
            <a:ext cx="8265886" cy="5486399"/>
          </a:xfrm>
        </p:spPr>
        <p:txBody>
          <a:bodyPr anchor="t">
            <a:noAutofit/>
          </a:bodyPr>
          <a:lstStyle/>
          <a:p>
            <a:pPr marL="0" indent="290513">
              <a:buNone/>
            </a:pPr>
            <a:r>
              <a:rPr lang="en-US" sz="2600" dirty="0" smtClean="0"/>
              <a:t>“We </a:t>
            </a:r>
            <a:r>
              <a:rPr lang="en-US" sz="2600" dirty="0"/>
              <a:t>should commend the many hundreds of workers who labored at great expense over a number of years to discover that the safest day to perform circumcision is the eighth. Yet, as we congratulate medical science for this recent finding, we can almost hear the leaves of the Bible rustling. They would like to remind us that four thousand years ago, when God initiated circumcision with Abraham....</a:t>
            </a:r>
          </a:p>
          <a:p>
            <a:pPr marL="0" indent="290513">
              <a:buNone/>
            </a:pPr>
            <a:endParaRPr lang="en-US" sz="800" dirty="0"/>
          </a:p>
          <a:p>
            <a:pPr marL="0" indent="290513">
              <a:buNone/>
            </a:pPr>
            <a:r>
              <a:rPr lang="en-US" sz="2600" dirty="0" smtClean="0"/>
              <a:t>“Abraham </a:t>
            </a:r>
            <a:r>
              <a:rPr lang="en-US" sz="2600" dirty="0"/>
              <a:t>did not pick the eighth day after many centuries of trial-and-error experiments. Neither he nor any of his company from the ancient city of Ur in the Chaldees ever had been circumcised. It was a day picked by the Creator of vitamin </a:t>
            </a:r>
            <a:r>
              <a:rPr lang="en-US" sz="2600" dirty="0" smtClean="0"/>
              <a:t>K.”  (S.I. </a:t>
            </a:r>
            <a:r>
              <a:rPr lang="en-US" sz="2600" dirty="0" err="1" smtClean="0"/>
              <a:t>McMillen</a:t>
            </a:r>
            <a:r>
              <a:rPr lang="en-US" sz="2600" dirty="0" smtClean="0"/>
              <a:t>, M.D.).</a:t>
            </a:r>
            <a:endParaRPr lang="en-US" sz="26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00946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72353"/>
            <a:ext cx="7772400" cy="1012205"/>
          </a:xfrm>
        </p:spPr>
        <p:txBody>
          <a:bodyPr>
            <a:normAutofit/>
          </a:bodyPr>
          <a:lstStyle/>
          <a:p>
            <a:r>
              <a:rPr lang="en-US" sz="4400" dirty="0" smtClean="0"/>
              <a:t>We are a people of Faith</a:t>
            </a:r>
            <a:endParaRPr lang="en-US" sz="4400" dirty="0"/>
          </a:p>
        </p:txBody>
      </p:sp>
      <p:sp>
        <p:nvSpPr>
          <p:cNvPr id="3" name="Text Placeholder 2"/>
          <p:cNvSpPr>
            <a:spLocks noGrp="1"/>
          </p:cNvSpPr>
          <p:nvPr>
            <p:ph type="body" idx="1"/>
          </p:nvPr>
        </p:nvSpPr>
        <p:spPr>
          <a:xfrm>
            <a:off x="793375" y="2084294"/>
            <a:ext cx="7436225" cy="4128247"/>
          </a:xfrm>
        </p:spPr>
        <p:txBody>
          <a:bodyPr>
            <a:noAutofit/>
          </a:bodyPr>
          <a:lstStyle/>
          <a:p>
            <a:pPr indent="282575"/>
            <a:r>
              <a:rPr lang="en-US" sz="3200" cap="none" dirty="0" smtClean="0"/>
              <a:t>Now faith is the substance of things hoped for, the evidence of things not seen. </a:t>
            </a:r>
            <a:r>
              <a:rPr lang="en-US" sz="3200" cap="none" baseline="30000" dirty="0" smtClean="0"/>
              <a:t>2 </a:t>
            </a:r>
            <a:r>
              <a:rPr lang="en-US" sz="3200" cap="none" dirty="0" smtClean="0"/>
              <a:t>for by it the elders obtained a </a:t>
            </a:r>
            <a:r>
              <a:rPr lang="en-US" sz="3200" i="1" cap="none" dirty="0" smtClean="0"/>
              <a:t>good</a:t>
            </a:r>
            <a:r>
              <a:rPr lang="en-US" sz="3200" cap="none" dirty="0" smtClean="0"/>
              <a:t> testimony. </a:t>
            </a:r>
            <a:r>
              <a:rPr lang="en-US" sz="3200" cap="none" baseline="30000" dirty="0" smtClean="0"/>
              <a:t>3 </a:t>
            </a:r>
            <a:r>
              <a:rPr lang="en-US" sz="3200" cap="none" dirty="0" smtClean="0"/>
              <a:t>by faith we understand that the worlds were framed by the word of </a:t>
            </a:r>
            <a:r>
              <a:rPr lang="en-US" sz="3200" cap="none" dirty="0"/>
              <a:t>G</a:t>
            </a:r>
            <a:r>
              <a:rPr lang="en-US" sz="3200" cap="none" dirty="0" smtClean="0"/>
              <a:t>od, so that the things which are seen were not made of things which are visible.</a:t>
            </a:r>
          </a:p>
          <a:p>
            <a:pPr indent="282575" algn="r"/>
            <a:r>
              <a:rPr lang="en-US" sz="3200" cap="none" dirty="0" smtClean="0"/>
              <a:t>(Hebrews 11:1-3)</a:t>
            </a:r>
          </a:p>
          <a:p>
            <a:endParaRPr lang="en-US" sz="3200" dirty="0"/>
          </a:p>
        </p:txBody>
      </p:sp>
    </p:spTree>
    <p:extLst>
      <p:ext uri="{BB962C8B-B14F-4D97-AF65-F5344CB8AC3E}">
        <p14:creationId xmlns:p14="http://schemas.microsoft.com/office/powerpoint/2010/main" val="1916948731"/>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Dietary Restrictions (Ex: Pork)</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200" dirty="0" smtClean="0"/>
              <a:t>To the Jew, the pig was unclean.  “And </a:t>
            </a:r>
            <a:r>
              <a:rPr lang="en-US" sz="3200" dirty="0"/>
              <a:t>the swine, though it divides the hoof, having cloven hooves, yet does not chew the cud, </a:t>
            </a:r>
            <a:r>
              <a:rPr lang="en-US" sz="3200" i="1" dirty="0"/>
              <a:t>is</a:t>
            </a:r>
            <a:r>
              <a:rPr lang="en-US" sz="3200" dirty="0"/>
              <a:t> unclean to you. </a:t>
            </a:r>
            <a:r>
              <a:rPr lang="en-US" sz="3200" baseline="30000" dirty="0"/>
              <a:t>8 </a:t>
            </a:r>
            <a:r>
              <a:rPr lang="en-US" sz="3200" dirty="0"/>
              <a:t>Their flesh you shall not eat, and their carcasses you shall not touch. They </a:t>
            </a:r>
            <a:r>
              <a:rPr lang="en-US" sz="3200" i="1" dirty="0"/>
              <a:t>are</a:t>
            </a:r>
            <a:r>
              <a:rPr lang="en-US" sz="3200" dirty="0"/>
              <a:t> unclean to </a:t>
            </a:r>
            <a:r>
              <a:rPr lang="en-US" sz="3200" dirty="0" smtClean="0"/>
              <a:t>you” (Leviticus 11:7-8).</a:t>
            </a:r>
          </a:p>
          <a:p>
            <a:r>
              <a:rPr lang="en-US" sz="3200" b="1" dirty="0" smtClean="0"/>
              <a:t>Note:  </a:t>
            </a:r>
            <a:r>
              <a:rPr lang="en-US" sz="3200" dirty="0" smtClean="0"/>
              <a:t>There is no indication that any other ancient civilization had such complex rules concerning diet and hygiene.</a:t>
            </a:r>
          </a:p>
          <a:p>
            <a:pPr marL="0" indent="290513">
              <a:buNone/>
            </a:pP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9516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Dietary Restrictions (Ex: Pork)</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200" dirty="0" smtClean="0"/>
              <a:t>Pigs are scavengers, and often ingest parasites:</a:t>
            </a:r>
          </a:p>
          <a:p>
            <a:r>
              <a:rPr lang="en-US" sz="3200" i="1" dirty="0" err="1"/>
              <a:t>Trichinella</a:t>
            </a:r>
            <a:r>
              <a:rPr lang="en-US" sz="3200" i="1" dirty="0"/>
              <a:t> </a:t>
            </a:r>
            <a:r>
              <a:rPr lang="en-US" sz="3200" i="1" dirty="0" err="1"/>
              <a:t>spiralis</a:t>
            </a:r>
            <a:r>
              <a:rPr lang="en-US" sz="3200" dirty="0"/>
              <a:t>, which is the cause of trichinosis in humans</a:t>
            </a:r>
            <a:r>
              <a:rPr lang="en-US" sz="3200" dirty="0" smtClean="0"/>
              <a:t>.</a:t>
            </a:r>
          </a:p>
          <a:p>
            <a:r>
              <a:rPr lang="en-US" sz="3200" dirty="0"/>
              <a:t>Pigs </a:t>
            </a:r>
            <a:r>
              <a:rPr lang="en-US" sz="3200" dirty="0" smtClean="0"/>
              <a:t>are </a:t>
            </a:r>
            <a:r>
              <a:rPr lang="en-US" sz="3200" dirty="0"/>
              <a:t>known carriers (as intermediate hosts) of the tapeworm, </a:t>
            </a:r>
            <a:r>
              <a:rPr lang="en-US" sz="3200" i="1" dirty="0" err="1"/>
              <a:t>Taenia</a:t>
            </a:r>
            <a:r>
              <a:rPr lang="en-US" sz="3200" i="1" dirty="0"/>
              <a:t> </a:t>
            </a:r>
            <a:r>
              <a:rPr lang="en-US" sz="3200" i="1" dirty="0" err="1" smtClean="0"/>
              <a:t>solium</a:t>
            </a:r>
            <a:r>
              <a:rPr lang="en-US" sz="3200" i="1" dirty="0" smtClean="0"/>
              <a:t>.</a:t>
            </a:r>
          </a:p>
          <a:p>
            <a:r>
              <a:rPr lang="en-US" sz="3200" dirty="0" smtClean="0"/>
              <a:t>The parasite </a:t>
            </a:r>
            <a:r>
              <a:rPr lang="en-US" sz="3200" i="1" dirty="0" err="1"/>
              <a:t>Echinococcus</a:t>
            </a:r>
            <a:r>
              <a:rPr lang="en-US" sz="3200" i="1" dirty="0"/>
              <a:t> </a:t>
            </a:r>
            <a:r>
              <a:rPr lang="en-US" sz="3200" i="1" dirty="0" err="1"/>
              <a:t>granulosis</a:t>
            </a:r>
            <a:r>
              <a:rPr lang="en-US" sz="3200" dirty="0"/>
              <a:t>, </a:t>
            </a:r>
            <a:r>
              <a:rPr lang="en-US" sz="3200" dirty="0" smtClean="0"/>
              <a:t>can cause </a:t>
            </a:r>
            <a:r>
              <a:rPr lang="en-US" sz="3200" dirty="0"/>
              <a:t>tumors in the liver, lungs, and other parts of the </a:t>
            </a:r>
            <a:r>
              <a:rPr lang="en-US" sz="3200" dirty="0" smtClean="0"/>
              <a:t>body.</a:t>
            </a:r>
          </a:p>
          <a:p>
            <a:r>
              <a:rPr lang="en-US" sz="3200" dirty="0" smtClean="0"/>
              <a:t>Raw and undercooked pork can be dangerous for humans to eat.</a:t>
            </a: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054629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err="1" smtClean="0"/>
              <a:t>Trichinellosis</a:t>
            </a:r>
            <a:r>
              <a:rPr lang="en-US" sz="4000" dirty="0" smtClean="0"/>
              <a:t> less common today</a:t>
            </a:r>
            <a:endParaRPr lang="en-US" sz="4000" dirty="0"/>
          </a:p>
        </p:txBody>
      </p:sp>
      <p:sp>
        <p:nvSpPr>
          <p:cNvPr id="3" name="Content Placeholder 2"/>
          <p:cNvSpPr>
            <a:spLocks noGrp="1"/>
          </p:cNvSpPr>
          <p:nvPr>
            <p:ph idx="1"/>
          </p:nvPr>
        </p:nvSpPr>
        <p:spPr>
          <a:xfrm>
            <a:off x="457200" y="1122942"/>
            <a:ext cx="8265886" cy="5566615"/>
          </a:xfrm>
        </p:spPr>
        <p:txBody>
          <a:bodyPr anchor="t">
            <a:normAutofit fontScale="92500" lnSpcReduction="10000"/>
          </a:bodyPr>
          <a:lstStyle/>
          <a:p>
            <a:pPr marL="0" indent="284163">
              <a:buNone/>
            </a:pPr>
            <a:r>
              <a:rPr lang="en-US" sz="3200" dirty="0" smtClean="0"/>
              <a:t>“Infection </a:t>
            </a:r>
            <a:r>
              <a:rPr lang="en-US" sz="3200" dirty="0"/>
              <a:t>used to be more common and was usually caused by ingestion of undercooked pork. However, infection is now relatively rare. During 2008–2010, 20 cases were reported per year on average. The number of cases decreased beginning in the mid-20th century because of legislation prohibiting the feeding of raw-meat garbage to hogs, commercial and home freezing of pork, and the public awareness of the danger of eating raw or undercooked pork products. Cases are less commonly associated with pork products and more often associated with eating raw or undercooked wild game meats</a:t>
            </a:r>
            <a:r>
              <a:rPr lang="en-US" sz="3200" dirty="0" smtClean="0"/>
              <a:t>.” (www.cdc.gov/parasites...)</a:t>
            </a:r>
            <a:endParaRPr lang="en-US" sz="32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8540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Quarantine of Lepers</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000" dirty="0"/>
              <a:t>“Now the leper on whom the sore </a:t>
            </a:r>
            <a:r>
              <a:rPr lang="en-US" sz="3000" i="1" dirty="0"/>
              <a:t>is</a:t>
            </a:r>
            <a:r>
              <a:rPr lang="en-US" sz="3000" dirty="0"/>
              <a:t>, his clothes shall be torn and his head bare; and he shall cover his mustache, and cry, ‘Unclean! Unclean!’ </a:t>
            </a:r>
            <a:r>
              <a:rPr lang="en-US" sz="3000" baseline="30000" dirty="0"/>
              <a:t>46 </a:t>
            </a:r>
            <a:r>
              <a:rPr lang="en-US" sz="3000" dirty="0"/>
              <a:t>He shall be unclean. All the days he has the sore he shall be unclean. He </a:t>
            </a:r>
            <a:r>
              <a:rPr lang="en-US" sz="3000" i="1" dirty="0"/>
              <a:t>is</a:t>
            </a:r>
            <a:r>
              <a:rPr lang="en-US" sz="3000" dirty="0"/>
              <a:t> unclean, and he shall dwell alone; his dwelling </a:t>
            </a:r>
            <a:r>
              <a:rPr lang="en-US" sz="3000" i="1" dirty="0"/>
              <a:t>shall be</a:t>
            </a:r>
            <a:r>
              <a:rPr lang="en-US" sz="3000" dirty="0"/>
              <a:t> outside the </a:t>
            </a:r>
            <a:r>
              <a:rPr lang="en-US" sz="3000" dirty="0" smtClean="0"/>
              <a:t>camp” (Leviticus 13:45-46).</a:t>
            </a:r>
          </a:p>
          <a:p>
            <a:r>
              <a:rPr lang="en-US" sz="3000" dirty="0" smtClean="0"/>
              <a:t>“Although </a:t>
            </a:r>
            <a:r>
              <a:rPr lang="en-US" sz="3000" dirty="0"/>
              <a:t>the mode of transmission of leprosy remains uncertain, many think that M. </a:t>
            </a:r>
            <a:r>
              <a:rPr lang="en-US" sz="3000" dirty="0" err="1"/>
              <a:t>leprae</a:t>
            </a:r>
            <a:r>
              <a:rPr lang="en-US" sz="3000" dirty="0"/>
              <a:t> is usually spread from person to person in nasal droplets</a:t>
            </a:r>
            <a:r>
              <a:rPr lang="en-US" sz="3000" dirty="0" smtClean="0"/>
              <a:t>.</a:t>
            </a:r>
            <a:r>
              <a:rPr lang="en-US" sz="3200" dirty="0" smtClean="0"/>
              <a:t>” (Wikipedia)</a:t>
            </a:r>
            <a:endParaRPr lang="en-US" sz="30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732496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Encyclopedia of Medical History</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284163">
              <a:buNone/>
            </a:pPr>
            <a:r>
              <a:rPr lang="en-US" sz="3200" dirty="0" smtClean="0"/>
              <a:t>“</a:t>
            </a:r>
            <a:r>
              <a:rPr lang="en-US" sz="3200" dirty="0"/>
              <a:t>The idea of contagion was foreign to the classic medical tradition and found no place in the voluminous Hippocratic writings. The Old Testament, however, is a rich source for </a:t>
            </a:r>
            <a:r>
              <a:rPr lang="en-US" sz="3200" dirty="0" err="1"/>
              <a:t>contagionist</a:t>
            </a:r>
            <a:r>
              <a:rPr lang="en-US" sz="3200" dirty="0"/>
              <a:t> sentiment, especially in regard to leprosy and venereal disease” </a:t>
            </a:r>
            <a:endParaRPr lang="en-US" sz="3200" dirty="0" smtClean="0"/>
          </a:p>
          <a:p>
            <a:pPr marL="0" indent="284163" algn="r">
              <a:buNone/>
            </a:pPr>
            <a:r>
              <a:rPr lang="en-US" sz="3200" dirty="0" smtClean="0"/>
              <a:t>(McGrew, 1985</a:t>
            </a:r>
            <a:r>
              <a:rPr lang="en-US" sz="3200" dirty="0"/>
              <a:t>, pp.77-78).</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44366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A Sketch of Medicine and Pharmacy</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284163">
              <a:buNone/>
            </a:pPr>
            <a:r>
              <a:rPr lang="en-US" sz="3200" dirty="0" smtClean="0"/>
              <a:t>“In </a:t>
            </a:r>
            <a:r>
              <a:rPr lang="en-US" sz="3200" dirty="0"/>
              <a:t>the prevention of disease, however, the ancient Hebrews made real progress. The teachings of Moses, as embodied in the Priestly Code of the Old Testament, contain two clear conceptions of modern sanitation—the importance of cleanliness and the possibility of controlling epidemic disease by isolation and </a:t>
            </a:r>
            <a:r>
              <a:rPr lang="en-US" sz="3200" dirty="0" smtClean="0"/>
              <a:t>quarantine”</a:t>
            </a:r>
          </a:p>
          <a:p>
            <a:pPr marL="0" indent="284163" algn="r">
              <a:buNone/>
            </a:pPr>
            <a:r>
              <a:rPr lang="en-US" sz="3200" dirty="0" smtClean="0"/>
              <a:t>(</a:t>
            </a:r>
            <a:r>
              <a:rPr lang="en-US" sz="3200" dirty="0"/>
              <a:t>S.E. </a:t>
            </a:r>
            <a:r>
              <a:rPr lang="en-US" sz="3200" dirty="0" err="1" smtClean="0"/>
              <a:t>Massengill</a:t>
            </a:r>
            <a:r>
              <a:rPr lang="en-US" sz="3200" dirty="0" smtClean="0"/>
              <a:t>, 1943</a:t>
            </a:r>
            <a:r>
              <a:rPr lang="en-US" sz="3200" dirty="0"/>
              <a:t>, p. 252).</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063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Practice of Quarantine in History</a:t>
            </a:r>
            <a:endParaRPr lang="en-US" sz="4000" dirty="0"/>
          </a:p>
        </p:txBody>
      </p:sp>
      <p:sp>
        <p:nvSpPr>
          <p:cNvPr id="3" name="Content Placeholder 2"/>
          <p:cNvSpPr>
            <a:spLocks noGrp="1"/>
          </p:cNvSpPr>
          <p:nvPr>
            <p:ph idx="1"/>
          </p:nvPr>
        </p:nvSpPr>
        <p:spPr>
          <a:xfrm>
            <a:off x="457200" y="885373"/>
            <a:ext cx="8265886" cy="5735058"/>
          </a:xfrm>
        </p:spPr>
        <p:txBody>
          <a:bodyPr anchor="t">
            <a:normAutofit fontScale="85000" lnSpcReduction="10000"/>
          </a:bodyPr>
          <a:lstStyle/>
          <a:p>
            <a:pPr marL="0" indent="284163">
              <a:buNone/>
            </a:pPr>
            <a:r>
              <a:rPr lang="en-US" sz="3200" dirty="0"/>
              <a:t>The word "quarantine" originates from the Venetian dialect form of the Italian </a:t>
            </a:r>
            <a:r>
              <a:rPr lang="en-US" sz="3200" i="1" dirty="0" err="1"/>
              <a:t>quaranta</a:t>
            </a:r>
            <a:r>
              <a:rPr lang="en-US" sz="3200" i="1" dirty="0"/>
              <a:t> </a:t>
            </a:r>
            <a:r>
              <a:rPr lang="en-US" sz="3200" i="1" dirty="0" err="1"/>
              <a:t>giorni</a:t>
            </a:r>
            <a:r>
              <a:rPr lang="en-US" sz="3200" dirty="0"/>
              <a:t>, meaning 'forty days'. This is due to the 40 day isolation of ships and people before entering the city of Dubrovnik in Croatia. This was </a:t>
            </a:r>
            <a:r>
              <a:rPr lang="en-US" sz="3200" dirty="0" smtClean="0"/>
              <a:t>practiced </a:t>
            </a:r>
            <a:r>
              <a:rPr lang="en-US" sz="3200" dirty="0"/>
              <a:t>as a measure of disease prevention related to the Black Death. Between 1348 and 1359, the Black Death wiped out an estimated 30% of Europe's population, and a significant percentage of Asia's population. The original document from 1377, which is kept in the Archives of Dubrovnik, states that before entering the city, newcomers had to spend 30 days (a </a:t>
            </a:r>
            <a:r>
              <a:rPr lang="en-US" sz="3200" i="1" dirty="0" err="1"/>
              <a:t>trentine</a:t>
            </a:r>
            <a:r>
              <a:rPr lang="en-US" sz="3200" dirty="0"/>
              <a:t>) in a restricted place (originally nearby islands) waiting to see whether the symptoms of Black Death would develop. Later, isolation was prolonged to 40 days and was called quarantine</a:t>
            </a:r>
            <a:r>
              <a:rPr lang="en-US" sz="3200" dirty="0" smtClean="0"/>
              <a:t>. (Wikipedia)</a:t>
            </a:r>
            <a:endParaRPr lang="en-US" sz="32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0936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Touching Dead Bodies</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000" dirty="0" smtClean="0"/>
              <a:t>“</a:t>
            </a:r>
            <a:r>
              <a:rPr lang="en-US" sz="3200" dirty="0" smtClean="0"/>
              <a:t>He </a:t>
            </a:r>
            <a:r>
              <a:rPr lang="en-US" sz="3200" dirty="0"/>
              <a:t>who touches the dead body of anyone shall be unclean seven days. </a:t>
            </a:r>
            <a:r>
              <a:rPr lang="en-US" sz="3200" baseline="30000" dirty="0"/>
              <a:t>12 </a:t>
            </a:r>
            <a:r>
              <a:rPr lang="en-US" sz="3200" dirty="0"/>
              <a:t>He shall purify himself with the water on the third day and on the seventh day; </a:t>
            </a:r>
            <a:r>
              <a:rPr lang="en-US" sz="3200" i="1" dirty="0"/>
              <a:t>then</a:t>
            </a:r>
            <a:r>
              <a:rPr lang="en-US" sz="3200" dirty="0"/>
              <a:t> he will be clean. But if he does not purify himself on the third day and on the seventh day, he will not be clean.</a:t>
            </a:r>
            <a:r>
              <a:rPr lang="en-US" sz="3000" dirty="0" smtClean="0"/>
              <a:t>” (Numbers 19:11-12).</a:t>
            </a:r>
          </a:p>
          <a:p>
            <a:r>
              <a:rPr lang="en-US" sz="3000" dirty="0" smtClean="0"/>
              <a:t>Medical science today recognizes the unhygienic nature of handling dead bodies.  But, in 1847, this was not known, as illustrated by the observations of Ignaz </a:t>
            </a:r>
            <a:r>
              <a:rPr lang="en-US" sz="3000" dirty="0" err="1" smtClean="0"/>
              <a:t>Semmelweis</a:t>
            </a:r>
            <a:r>
              <a:rPr lang="en-US" sz="3000" dirty="0" smtClean="0"/>
              <a:t>.</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2446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Touching Dead Bodies</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000" dirty="0" smtClean="0"/>
              <a:t>Ignaz </a:t>
            </a:r>
            <a:r>
              <a:rPr lang="en-US" sz="3000" dirty="0" err="1" smtClean="0"/>
              <a:t>Semmelweis</a:t>
            </a:r>
            <a:r>
              <a:rPr lang="en-US" sz="3000" dirty="0" smtClean="0"/>
              <a:t>, (obstetrician) Director of a maternity ward in Vienna, Austria (1847)</a:t>
            </a:r>
          </a:p>
          <a:p>
            <a:r>
              <a:rPr lang="en-US" sz="3000" dirty="0" smtClean="0"/>
              <a:t>18% of pregnant women (1 in 6) who checked into the ward died of “labor fever”</a:t>
            </a:r>
          </a:p>
          <a:p>
            <a:r>
              <a:rPr lang="en-US" sz="3000" dirty="0" smtClean="0"/>
              <a:t>Autopsies revealed pus in chest cavities, under the skin, in eye sockets, etc.</a:t>
            </a:r>
          </a:p>
          <a:p>
            <a:r>
              <a:rPr lang="en-US" sz="3000" dirty="0" smtClean="0"/>
              <a:t>Death when a midwife was used only 3%</a:t>
            </a:r>
          </a:p>
          <a:p>
            <a:pPr lvl="1"/>
            <a:r>
              <a:rPr lang="en-US" sz="2800" dirty="0" smtClean="0"/>
              <a:t>He turned all women on their sides</a:t>
            </a:r>
          </a:p>
          <a:p>
            <a:pPr lvl="1"/>
            <a:r>
              <a:rPr lang="en-US" sz="2800" dirty="0" smtClean="0"/>
              <a:t>Made priest stop ringing bell during visits, thinking that it might be scaring the women.</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862225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Touching Dead Bodies</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200" dirty="0" smtClean="0"/>
              <a:t>In observing the routines of young medical students…</a:t>
            </a:r>
          </a:p>
          <a:p>
            <a:pPr lvl="1"/>
            <a:r>
              <a:rPr lang="en-US" sz="3000" dirty="0" smtClean="0"/>
              <a:t>Performed autopsies on the dead mothers</a:t>
            </a:r>
          </a:p>
          <a:p>
            <a:pPr lvl="1"/>
            <a:r>
              <a:rPr lang="en-US" sz="3000" dirty="0" smtClean="0"/>
              <a:t>Rinsed their hands in dirty (bloody) water</a:t>
            </a:r>
          </a:p>
          <a:p>
            <a:pPr lvl="1"/>
            <a:r>
              <a:rPr lang="en-US" sz="3000" dirty="0" smtClean="0"/>
              <a:t>Wiped them on common, shared towel</a:t>
            </a:r>
          </a:p>
          <a:p>
            <a:pPr lvl="1"/>
            <a:r>
              <a:rPr lang="en-US" sz="3000" dirty="0" smtClean="0"/>
              <a:t>Immediately went to patients for internal examinations and treatment</a:t>
            </a:r>
          </a:p>
          <a:p>
            <a:r>
              <a:rPr lang="en-US" sz="3200" dirty="0" smtClean="0"/>
              <a:t>He ordered thorough hand washing in chlorine between each examination, and the death rate fell to 1% in three months.</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397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Fred Hoyle</a:t>
            </a:r>
            <a:endParaRPr lang="en-US" sz="4000" dirty="0"/>
          </a:p>
        </p:txBody>
      </p:sp>
      <p:sp>
        <p:nvSpPr>
          <p:cNvPr id="3" name="Content Placeholder 2"/>
          <p:cNvSpPr>
            <a:spLocks noGrp="1"/>
          </p:cNvSpPr>
          <p:nvPr>
            <p:ph idx="1"/>
          </p:nvPr>
        </p:nvSpPr>
        <p:spPr>
          <a:xfrm>
            <a:off x="457200" y="957943"/>
            <a:ext cx="8265886" cy="5486399"/>
          </a:xfrm>
        </p:spPr>
        <p:txBody>
          <a:bodyPr anchor="t">
            <a:normAutofit/>
          </a:bodyPr>
          <a:lstStyle/>
          <a:p>
            <a:pPr marL="0" indent="290513">
              <a:buNone/>
            </a:pPr>
            <a:r>
              <a:rPr lang="en-US" sz="2750" dirty="0"/>
              <a:t>Would you not say to yourself, “Some super-calculating intellect must have designed the properties of the carbon atom, otherwise the chance of my finding such an atom through the blind forces of nature would be utterly minuscule.” Of course you would… </a:t>
            </a:r>
            <a:r>
              <a:rPr lang="en-US" sz="2750" u="sng" dirty="0"/>
              <a:t>A common sense interpretation of the facts suggests that a </a:t>
            </a:r>
            <a:r>
              <a:rPr lang="en-US" sz="2750" u="sng" dirty="0" err="1"/>
              <a:t>superintellect</a:t>
            </a:r>
            <a:r>
              <a:rPr lang="en-US" sz="2750" u="sng" dirty="0"/>
              <a:t> has monkeyed with physics, as well as with chemistry and biology, and that there are no blind forces worth speaking about in nature</a:t>
            </a:r>
            <a:r>
              <a:rPr lang="en-US" sz="2750" dirty="0"/>
              <a:t>. The numbers one calculates from the facts seem to me so overwhelming as to put this conclusion almost beyond question</a:t>
            </a:r>
            <a:r>
              <a:rPr lang="en-US" sz="2750" dirty="0" smtClean="0"/>
              <a:t>.</a:t>
            </a:r>
          </a:p>
          <a:p>
            <a:pPr marL="0" indent="290513" algn="r">
              <a:buNone/>
            </a:pPr>
            <a:r>
              <a:rPr lang="en-US" sz="1400" dirty="0"/>
              <a:t>Fred Hoyle, </a:t>
            </a:r>
            <a:r>
              <a:rPr lang="en-US" sz="1400" i="1" dirty="0"/>
              <a:t>Engineering and Science</a:t>
            </a:r>
            <a:r>
              <a:rPr lang="en-US" sz="1400" dirty="0"/>
              <a:t>, The Universe: Past and Present Reflections</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005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Deep Sea Trenches</a:t>
            </a:r>
            <a:endParaRPr lang="en-US" sz="4000" dirty="0"/>
          </a:p>
        </p:txBody>
      </p:sp>
      <p:sp>
        <p:nvSpPr>
          <p:cNvPr id="3" name="Content Placeholder 2"/>
          <p:cNvSpPr>
            <a:spLocks noGrp="1"/>
          </p:cNvSpPr>
          <p:nvPr>
            <p:ph idx="1"/>
          </p:nvPr>
        </p:nvSpPr>
        <p:spPr>
          <a:xfrm>
            <a:off x="457200" y="1122943"/>
            <a:ext cx="8265886" cy="5338818"/>
          </a:xfrm>
        </p:spPr>
        <p:txBody>
          <a:bodyPr anchor="t">
            <a:noAutofit/>
          </a:bodyPr>
          <a:lstStyle/>
          <a:p>
            <a:pPr marL="0" indent="0">
              <a:buNone/>
            </a:pPr>
            <a:r>
              <a:rPr lang="en-US" sz="3000" dirty="0" smtClean="0"/>
              <a:t>“In </a:t>
            </a:r>
            <a:r>
              <a:rPr lang="en-US" sz="3000" dirty="0"/>
              <a:t>the six hundredth year of Noah’s life, in the second month, the seventeenth day of the month, on that day all the fountains of </a:t>
            </a:r>
            <a:r>
              <a:rPr lang="en-US" sz="3000" u="sng" dirty="0"/>
              <a:t>the great deep</a:t>
            </a:r>
            <a:r>
              <a:rPr lang="en-US" sz="3000" dirty="0"/>
              <a:t> were broken up, and the windows of heaven were opened</a:t>
            </a:r>
            <a:r>
              <a:rPr lang="en-US" sz="3000" dirty="0" smtClean="0"/>
              <a:t>.” (Genesis 7:11)</a:t>
            </a:r>
          </a:p>
          <a:p>
            <a:pPr marL="0" indent="0">
              <a:buNone/>
            </a:pPr>
            <a:endParaRPr lang="en-US" sz="400" dirty="0"/>
          </a:p>
          <a:p>
            <a:pPr marL="0" indent="0">
              <a:buNone/>
            </a:pPr>
            <a:r>
              <a:rPr lang="en-US" sz="3000" dirty="0"/>
              <a:t>“Have you entered the springs of the sea</a:t>
            </a:r>
            <a:r>
              <a:rPr lang="en-US" sz="3000" dirty="0" smtClean="0"/>
              <a:t>? Or </a:t>
            </a:r>
            <a:r>
              <a:rPr lang="en-US" sz="3000" dirty="0"/>
              <a:t>have you walked in search of </a:t>
            </a:r>
            <a:r>
              <a:rPr lang="en-US" sz="3000" u="sng" dirty="0"/>
              <a:t>the depths</a:t>
            </a:r>
            <a:r>
              <a:rPr lang="en-US" sz="3000" dirty="0" smtClean="0"/>
              <a:t>?” (Job 38:16)</a:t>
            </a:r>
          </a:p>
          <a:p>
            <a:pPr marL="0" indent="0">
              <a:buNone/>
            </a:pPr>
            <a:endParaRPr lang="en-US" sz="400" dirty="0"/>
          </a:p>
          <a:p>
            <a:pPr marL="0" indent="0">
              <a:buNone/>
            </a:pPr>
            <a:r>
              <a:rPr lang="en-US" sz="3000" dirty="0" smtClean="0"/>
              <a:t>“Whatever </a:t>
            </a:r>
            <a:r>
              <a:rPr lang="en-US" sz="3000" dirty="0"/>
              <a:t>the </a:t>
            </a:r>
            <a:r>
              <a:rPr lang="en-US" sz="3000" cap="small" dirty="0"/>
              <a:t>Lord</a:t>
            </a:r>
            <a:r>
              <a:rPr lang="en-US" sz="3000" dirty="0"/>
              <a:t> pleases He does</a:t>
            </a:r>
            <a:r>
              <a:rPr lang="en-US" sz="3000" dirty="0" smtClean="0"/>
              <a:t>, In </a:t>
            </a:r>
            <a:r>
              <a:rPr lang="en-US" sz="3000" dirty="0"/>
              <a:t>heaven and in earth</a:t>
            </a:r>
            <a:r>
              <a:rPr lang="en-US" sz="3000" dirty="0" smtClean="0"/>
              <a:t>, In </a:t>
            </a:r>
            <a:r>
              <a:rPr lang="en-US" sz="3000" dirty="0"/>
              <a:t>the seas and in all </a:t>
            </a:r>
            <a:r>
              <a:rPr lang="en-US" sz="3000" u="sng" dirty="0"/>
              <a:t>deep places</a:t>
            </a:r>
            <a:r>
              <a:rPr lang="en-US" sz="3000" dirty="0" smtClean="0"/>
              <a:t>.” (Psalm 135:6)</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59887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Deep Sea Trenches</a:t>
            </a:r>
            <a:endParaRPr lang="en-US" sz="4000" dirty="0"/>
          </a:p>
        </p:txBody>
      </p:sp>
      <p:sp>
        <p:nvSpPr>
          <p:cNvPr id="3" name="Content Placeholder 2"/>
          <p:cNvSpPr>
            <a:spLocks noGrp="1"/>
          </p:cNvSpPr>
          <p:nvPr>
            <p:ph idx="1"/>
          </p:nvPr>
        </p:nvSpPr>
        <p:spPr>
          <a:xfrm>
            <a:off x="457200" y="1122943"/>
            <a:ext cx="8265886" cy="5338818"/>
          </a:xfrm>
        </p:spPr>
        <p:txBody>
          <a:bodyPr anchor="t">
            <a:noAutofit/>
          </a:bodyPr>
          <a:lstStyle/>
          <a:p>
            <a:pPr marL="0" indent="284163">
              <a:buNone/>
            </a:pPr>
            <a:r>
              <a:rPr lang="en-US" sz="2800" dirty="0" smtClean="0"/>
              <a:t>“For </a:t>
            </a:r>
            <a:r>
              <a:rPr lang="en-US" sz="2800" dirty="0"/>
              <a:t>many centuries, man considered the seashore as little more than a shallow, sandy extension that went from one continent to another. Then, in 1873 a group of British scientists carrying out research in the Pacific Ocean discovered a “recess” (trench) 35,800 feet deep. A trench is a long, narrow depression in the ocean floor that looks like an enormous gash with extremely steep sides. The topography and depth of these trenches are used to distinguish them from other valleys and depressions in the oceans</a:t>
            </a:r>
            <a:r>
              <a:rPr lang="en-US" sz="2800" dirty="0" smtClean="0"/>
              <a:t>.”</a:t>
            </a:r>
          </a:p>
          <a:p>
            <a:pPr marL="0" indent="284163" algn="r">
              <a:buNone/>
            </a:pPr>
            <a:r>
              <a:rPr lang="en-US" sz="2800" dirty="0" smtClean="0"/>
              <a:t>Bert Thompson, PhD.</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36235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Deep Sea Trenches</a:t>
            </a:r>
            <a:endParaRPr lang="en-US" sz="4000" dirty="0"/>
          </a:p>
        </p:txBody>
      </p:sp>
      <p:sp>
        <p:nvSpPr>
          <p:cNvPr id="3" name="Content Placeholder 2"/>
          <p:cNvSpPr>
            <a:spLocks noGrp="1"/>
          </p:cNvSpPr>
          <p:nvPr>
            <p:ph idx="1"/>
          </p:nvPr>
        </p:nvSpPr>
        <p:spPr>
          <a:xfrm>
            <a:off x="457200" y="1122942"/>
            <a:ext cx="3261360" cy="5135617"/>
          </a:xfrm>
        </p:spPr>
        <p:txBody>
          <a:bodyPr anchor="t">
            <a:normAutofit lnSpcReduction="10000"/>
          </a:bodyPr>
          <a:lstStyle/>
          <a:p>
            <a:pPr marL="0" indent="0">
              <a:buNone/>
            </a:pPr>
            <a:r>
              <a:rPr lang="en-US" sz="3200" dirty="0" smtClean="0"/>
              <a:t>     The </a:t>
            </a:r>
            <a:r>
              <a:rPr lang="en-US" sz="3200" dirty="0"/>
              <a:t>deepest trench in the world is the Mariana trench, reaching to a depth of over 36,000 feet. Mt. Everest can fit in there and with some room to spare.</a:t>
            </a:r>
            <a:endParaRPr lang="en-US" sz="3000"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030" name="Picture 6" descr="http://files.abovetopsecret.com/files/img/rz4f70e56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8526" y="1122942"/>
            <a:ext cx="5024560" cy="4763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8898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Ocean Currents</a:t>
            </a:r>
            <a:endParaRPr lang="en-US" sz="4000" dirty="0"/>
          </a:p>
        </p:txBody>
      </p:sp>
      <p:sp>
        <p:nvSpPr>
          <p:cNvPr id="3" name="Content Placeholder 2"/>
          <p:cNvSpPr>
            <a:spLocks noGrp="1"/>
          </p:cNvSpPr>
          <p:nvPr>
            <p:ph idx="1"/>
          </p:nvPr>
        </p:nvSpPr>
        <p:spPr>
          <a:xfrm>
            <a:off x="335280" y="899423"/>
            <a:ext cx="8422640" cy="1498337"/>
          </a:xfrm>
        </p:spPr>
        <p:txBody>
          <a:bodyPr anchor="t">
            <a:noAutofit/>
          </a:bodyPr>
          <a:lstStyle/>
          <a:p>
            <a:pPr marL="0" indent="0" algn="just">
              <a:buNone/>
            </a:pPr>
            <a:r>
              <a:rPr lang="en-US" sz="3200" dirty="0" smtClean="0"/>
              <a:t>“</a:t>
            </a:r>
            <a:r>
              <a:rPr lang="en-US" sz="3200" dirty="0"/>
              <a:t>The birds of the air</a:t>
            </a:r>
            <a:r>
              <a:rPr lang="en-US" sz="3200" dirty="0" smtClean="0"/>
              <a:t>, And </a:t>
            </a:r>
            <a:r>
              <a:rPr lang="en-US" sz="3200" dirty="0"/>
              <a:t>the fish of the </a:t>
            </a:r>
            <a:r>
              <a:rPr lang="en-US" sz="3200" dirty="0" smtClean="0"/>
              <a:t>sea that </a:t>
            </a:r>
            <a:r>
              <a:rPr lang="en-US" sz="3200" dirty="0"/>
              <a:t>pass through the </a:t>
            </a:r>
            <a:r>
              <a:rPr lang="en-US" sz="3200" u="sng" dirty="0"/>
              <a:t>paths of the seas</a:t>
            </a:r>
            <a:r>
              <a:rPr lang="en-US" sz="3200" dirty="0" smtClean="0"/>
              <a:t>.” (Psalm 8:8)</a:t>
            </a:r>
          </a:p>
          <a:p>
            <a:pPr marL="0" indent="0">
              <a:buNone/>
            </a:pPr>
            <a:endParaRPr lang="en-US" sz="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3074" name="Picture 2" descr="http://www.geo.hunter.cuny.edu/tbw/wc.notes/3.temperature/ocean.current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2160" y="2255520"/>
            <a:ext cx="7539486" cy="400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090308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Ocean Currents</a:t>
            </a:r>
            <a:endParaRPr lang="en-US" sz="4000" dirty="0"/>
          </a:p>
        </p:txBody>
      </p:sp>
      <p:sp>
        <p:nvSpPr>
          <p:cNvPr id="3" name="Content Placeholder 2"/>
          <p:cNvSpPr>
            <a:spLocks noGrp="1"/>
          </p:cNvSpPr>
          <p:nvPr>
            <p:ph idx="1"/>
          </p:nvPr>
        </p:nvSpPr>
        <p:spPr>
          <a:xfrm>
            <a:off x="457200" y="1122943"/>
            <a:ext cx="8265886" cy="5338818"/>
          </a:xfrm>
        </p:spPr>
        <p:txBody>
          <a:bodyPr anchor="t">
            <a:noAutofit/>
          </a:bodyPr>
          <a:lstStyle/>
          <a:p>
            <a:pPr marL="0" indent="284163">
              <a:buNone/>
            </a:pPr>
            <a:r>
              <a:rPr lang="en-US" sz="2800" dirty="0"/>
              <a:t>“I have been blamed by men of science, both in this country and in England, for quoting the Bible in confirmation of the doctrines of physical geography. The Bible, they say, was not written for scientific purposes, and is therefore no authority in matters of science. I beg pardon! The Bible </a:t>
            </a:r>
            <a:r>
              <a:rPr lang="en-US" sz="2800" b="1" dirty="0"/>
              <a:t>is</a:t>
            </a:r>
            <a:r>
              <a:rPr lang="en-US" sz="2800" dirty="0"/>
              <a:t> authority for everything it touches. What would you think of an historian who should refuse to consult historical records of the Bible, because the Bible was not written for the purposes of history? The Bible is true and science is </a:t>
            </a:r>
            <a:r>
              <a:rPr lang="en-US" sz="2800" dirty="0" smtClean="0"/>
              <a:t>true.”</a:t>
            </a:r>
          </a:p>
          <a:p>
            <a:pPr marL="0" indent="284163" algn="r">
              <a:buNone/>
            </a:pPr>
            <a:r>
              <a:rPr lang="en-US" sz="2800" dirty="0"/>
              <a:t>Matthew Fontaine Maury (1806-1873)</a:t>
            </a:r>
            <a:endParaRPr lang="en-US" sz="2800"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40649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Count the Stars</a:t>
            </a:r>
            <a:endParaRPr lang="en-US" sz="4000" dirty="0"/>
          </a:p>
        </p:txBody>
      </p:sp>
      <p:sp>
        <p:nvSpPr>
          <p:cNvPr id="3" name="Content Placeholder 2"/>
          <p:cNvSpPr>
            <a:spLocks noGrp="1"/>
          </p:cNvSpPr>
          <p:nvPr>
            <p:ph idx="1"/>
          </p:nvPr>
        </p:nvSpPr>
        <p:spPr>
          <a:xfrm>
            <a:off x="457200" y="1122943"/>
            <a:ext cx="8265886" cy="2148577"/>
          </a:xfrm>
        </p:spPr>
        <p:txBody>
          <a:bodyPr anchor="t">
            <a:noAutofit/>
          </a:bodyPr>
          <a:lstStyle/>
          <a:p>
            <a:pPr marL="0" indent="0">
              <a:buNone/>
            </a:pPr>
            <a:r>
              <a:rPr lang="en-US" sz="3200" dirty="0" smtClean="0"/>
              <a:t>“Then </a:t>
            </a:r>
            <a:r>
              <a:rPr lang="en-US" sz="3200" dirty="0"/>
              <a:t>He brought him outside and said, “Look now toward heaven, and count the stars if you are able to number them.” And He said to him, “So shall your descendants be</a:t>
            </a:r>
            <a:r>
              <a:rPr lang="en-US" sz="3200" dirty="0" smtClean="0"/>
              <a:t>.” (Genesis 15:5)</a:t>
            </a:r>
            <a:endParaRPr lang="en-US" sz="3000"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720836" y="3509090"/>
            <a:ext cx="7771739" cy="2769790"/>
          </a:xfrm>
          <a:prstGeom prst="rect">
            <a:avLst/>
          </a:prstGeom>
        </p:spPr>
      </p:pic>
    </p:spTree>
    <p:extLst>
      <p:ext uri="{BB962C8B-B14F-4D97-AF65-F5344CB8AC3E}">
        <p14:creationId xmlns:p14="http://schemas.microsoft.com/office/powerpoint/2010/main" val="349412350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Count the Stars</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000" dirty="0" smtClean="0"/>
              <a:t>Hipparchus, ancient Greek astronomer, gave estimates regarding the number of stars between 800 and 1800 (200 B.C.)</a:t>
            </a:r>
          </a:p>
          <a:p>
            <a:r>
              <a:rPr lang="en-US" sz="3000" dirty="0" smtClean="0"/>
              <a:t>Chang </a:t>
            </a:r>
            <a:r>
              <a:rPr lang="en-US" sz="3000" dirty="0" err="1" smtClean="0"/>
              <a:t>Hing</a:t>
            </a:r>
            <a:r>
              <a:rPr lang="en-US" sz="3000" dirty="0" smtClean="0"/>
              <a:t> (A.D. 100), a Chinese cartographer, put the number around 2500, “</a:t>
            </a:r>
            <a:r>
              <a:rPr lang="en-US" sz="3200" dirty="0" smtClean="0"/>
              <a:t>not </a:t>
            </a:r>
            <a:r>
              <a:rPr lang="en-US" sz="3200" dirty="0"/>
              <a:t>including those which the sailors observe.”</a:t>
            </a:r>
            <a:endParaRPr lang="en-US" sz="3000" dirty="0" smtClean="0"/>
          </a:p>
          <a:p>
            <a:r>
              <a:rPr lang="en-US" sz="3000" dirty="0" smtClean="0"/>
              <a:t>Many other ancient writers have estimated the number of stars to be relatively low.</a:t>
            </a:r>
          </a:p>
          <a:p>
            <a:r>
              <a:rPr lang="en-US" sz="3000" dirty="0" smtClean="0"/>
              <a:t>Modern knowledge, over 25 sextillion stars in the universe.</a:t>
            </a:r>
            <a:endParaRPr lang="en-US" sz="2800"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7312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25 Sextillion</a:t>
            </a:r>
            <a:endParaRPr lang="en-US" sz="4000" dirty="0"/>
          </a:p>
        </p:txBody>
      </p:sp>
      <p:sp>
        <p:nvSpPr>
          <p:cNvPr id="3" name="Content Placeholder 2"/>
          <p:cNvSpPr>
            <a:spLocks noGrp="1"/>
          </p:cNvSpPr>
          <p:nvPr>
            <p:ph idx="1"/>
          </p:nvPr>
        </p:nvSpPr>
        <p:spPr>
          <a:xfrm>
            <a:off x="457200" y="1122943"/>
            <a:ext cx="8265886" cy="1213857"/>
          </a:xfrm>
        </p:spPr>
        <p:txBody>
          <a:bodyPr anchor="t">
            <a:noAutofit/>
          </a:bodyPr>
          <a:lstStyle/>
          <a:p>
            <a:pPr marL="0" indent="0" algn="ctr">
              <a:buNone/>
            </a:pPr>
            <a:r>
              <a:rPr lang="en-US" sz="6600" dirty="0" smtClean="0">
                <a:latin typeface="Bodoni MT Condensed" panose="02070606080606020203" pitchFamily="18" charset="0"/>
              </a:rPr>
              <a:t>25,000,000,000,000,000,000,000</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779308" y="2336800"/>
            <a:ext cx="7621670" cy="3823641"/>
          </a:xfrm>
          <a:prstGeom prst="rect">
            <a:avLst/>
          </a:prstGeom>
        </p:spPr>
      </p:pic>
    </p:spTree>
    <p:extLst>
      <p:ext uri="{BB962C8B-B14F-4D97-AF65-F5344CB8AC3E}">
        <p14:creationId xmlns:p14="http://schemas.microsoft.com/office/powerpoint/2010/main" val="372541553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Waters of Purification</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000" dirty="0" smtClean="0"/>
              <a:t>Numbers 19:1-9</a:t>
            </a:r>
          </a:p>
          <a:p>
            <a:r>
              <a:rPr lang="en-US" sz="3000" dirty="0" smtClean="0"/>
              <a:t>Water of purification used for “purifying from sin” (vs. 9).</a:t>
            </a:r>
          </a:p>
          <a:p>
            <a:r>
              <a:rPr lang="en-US" sz="3000" dirty="0" smtClean="0"/>
              <a:t>But, had practical use as well, as it was used after handling a dead body, (verses 11-ff).</a:t>
            </a:r>
          </a:p>
          <a:p>
            <a:r>
              <a:rPr lang="en-US" sz="3000" dirty="0" smtClean="0"/>
              <a:t>Ingredients – ashes of a red heifer, hyssop, cedar wood, scarlet (wool, cf. Heb. 9:19), and water.</a:t>
            </a:r>
          </a:p>
          <a:p>
            <a:r>
              <a:rPr lang="en-US" sz="3000" dirty="0" smtClean="0"/>
              <a:t>Article at Apologetics Press, titled:  God’s Soap Recipe, claims that such a concoction would have antibacterial properties!</a:t>
            </a:r>
            <a:endParaRPr lang="en-US" sz="2800"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02854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Waters of Purification</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200" dirty="0" smtClean="0"/>
              <a:t>Lye is created by pouring water through ashes.  (Highly alkaline).  Lye soap combines lye and tallow or lard.</a:t>
            </a:r>
          </a:p>
          <a:p>
            <a:r>
              <a:rPr lang="en-US" sz="3200" dirty="0"/>
              <a:t>Hyssop contains the antiseptic </a:t>
            </a:r>
            <a:r>
              <a:rPr lang="en-US" sz="3200" dirty="0" err="1" smtClean="0"/>
              <a:t>thymol</a:t>
            </a:r>
            <a:endParaRPr lang="en-US" sz="3200" dirty="0" smtClean="0"/>
          </a:p>
          <a:p>
            <a:r>
              <a:rPr lang="en-US" sz="3200" dirty="0" smtClean="0"/>
              <a:t>Oil from Cedar wood contains a mild irritant that could encourage scrubbing.</a:t>
            </a:r>
          </a:p>
          <a:p>
            <a:r>
              <a:rPr lang="en-US" sz="3200" dirty="0" smtClean="0"/>
              <a:t>The </a:t>
            </a:r>
            <a:r>
              <a:rPr lang="en-US" sz="3200" dirty="0"/>
              <a:t>scarlet wool </a:t>
            </a:r>
            <a:r>
              <a:rPr lang="en-US" sz="3200" dirty="0" smtClean="0"/>
              <a:t>added </a:t>
            </a:r>
            <a:r>
              <a:rPr lang="en-US" sz="3200" dirty="0"/>
              <a:t>wool fibers to the concoction, making it the “ancient equivalent of Lava</a:t>
            </a:r>
            <a:r>
              <a:rPr lang="en-US" sz="3200" baseline="30000" dirty="0"/>
              <a:t>®</a:t>
            </a:r>
            <a:r>
              <a:rPr lang="en-US" sz="3200" dirty="0"/>
              <a:t> soap” </a:t>
            </a:r>
            <a:r>
              <a:rPr lang="en-US" sz="3200" dirty="0" smtClean="0"/>
              <a:t>(None of These Diseases, </a:t>
            </a:r>
            <a:r>
              <a:rPr lang="en-US" sz="3200" dirty="0" err="1" smtClean="0"/>
              <a:t>McMillen</a:t>
            </a:r>
            <a:r>
              <a:rPr lang="en-US" sz="3200" dirty="0" smtClean="0"/>
              <a:t> &amp; </a:t>
            </a:r>
            <a:r>
              <a:rPr lang="en-US" sz="3200" dirty="0"/>
              <a:t>Stern, 2000, p. 25)</a:t>
            </a:r>
            <a:endParaRPr lang="en-US" sz="3200"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08098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Antony Flew</a:t>
            </a:r>
            <a:endParaRPr lang="en-US" sz="4000" dirty="0"/>
          </a:p>
        </p:txBody>
      </p:sp>
      <p:sp>
        <p:nvSpPr>
          <p:cNvPr id="3" name="Content Placeholder 2"/>
          <p:cNvSpPr>
            <a:spLocks noGrp="1"/>
          </p:cNvSpPr>
          <p:nvPr>
            <p:ph idx="1"/>
          </p:nvPr>
        </p:nvSpPr>
        <p:spPr>
          <a:xfrm>
            <a:off x="457200" y="957943"/>
            <a:ext cx="8265886" cy="5486399"/>
          </a:xfrm>
        </p:spPr>
        <p:txBody>
          <a:bodyPr anchor="t">
            <a:normAutofit fontScale="92500" lnSpcReduction="10000"/>
          </a:bodyPr>
          <a:lstStyle/>
          <a:p>
            <a:pPr marL="0" indent="290513">
              <a:buNone/>
            </a:pPr>
            <a:r>
              <a:rPr lang="en-US" sz="2800" dirty="0"/>
              <a:t>Antony Flew, who spent most of his life as an atheist, converted to deism late in life, and postulated "an intelligent being as involved in some way in the design of conditions that would allow life to arise and evolve</a:t>
            </a:r>
            <a:r>
              <a:rPr lang="en-US" sz="2800" dirty="0" smtClean="0"/>
              <a:t>." </a:t>
            </a:r>
            <a:r>
              <a:rPr lang="en-US" sz="2800" dirty="0"/>
              <a:t>He concluded that the fine-tuning of the universe was too precise to be the result of chance, so accepted the existence of God. He said that his commitment to "go where the evidence leads" meant that he ended up accepting the existence of God</a:t>
            </a:r>
            <a:r>
              <a:rPr lang="en-US" sz="2800" dirty="0" smtClean="0"/>
              <a:t>. </a:t>
            </a:r>
            <a:r>
              <a:rPr lang="en-US" sz="2800" dirty="0"/>
              <a:t>Flew proposed the view, held earlier by Fred Hoyle, that the universe is too young for life to have developed purely by chance and that, therefore, an intelligent being must exist which was involved in designing the conditions required for life to evolve</a:t>
            </a:r>
            <a:r>
              <a:rPr lang="en-US" sz="2800" dirty="0" smtClean="0"/>
              <a:t>.</a:t>
            </a:r>
            <a:endParaRPr lang="en-US" sz="2750" dirty="0" smtClean="0"/>
          </a:p>
          <a:p>
            <a:pPr marL="0" indent="290513" algn="r">
              <a:buNone/>
            </a:pPr>
            <a:r>
              <a:rPr lang="en-US" sz="1400" dirty="0" smtClean="0"/>
              <a:t>Wikipedia entry on Teleological Argument</a:t>
            </a:r>
            <a:endParaRPr lang="en-US" sz="14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12064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1961045"/>
            <a:ext cx="7772400" cy="1768744"/>
          </a:xfrm>
        </p:spPr>
        <p:txBody>
          <a:bodyPr>
            <a:noAutofit/>
          </a:bodyPr>
          <a:lstStyle/>
          <a:p>
            <a:r>
              <a:rPr lang="en-US" sz="5400" b="1" dirty="0" smtClean="0"/>
              <a:t>Fulfilled Prophecy</a:t>
            </a:r>
            <a:endParaRPr lang="en-US" sz="5400" b="1" dirty="0"/>
          </a:p>
        </p:txBody>
      </p:sp>
      <p:sp>
        <p:nvSpPr>
          <p:cNvPr id="3" name="Text Placeholder 2"/>
          <p:cNvSpPr>
            <a:spLocks noGrp="1"/>
          </p:cNvSpPr>
          <p:nvPr>
            <p:ph type="body" idx="1"/>
          </p:nvPr>
        </p:nvSpPr>
        <p:spPr>
          <a:xfrm>
            <a:off x="457201" y="4066674"/>
            <a:ext cx="7772400" cy="2354446"/>
          </a:xfrm>
        </p:spPr>
        <p:txBody>
          <a:bodyPr>
            <a:normAutofit/>
          </a:bodyPr>
          <a:lstStyle/>
          <a:p>
            <a:r>
              <a:rPr lang="en-US" sz="3200" dirty="0" smtClean="0"/>
              <a:t>Biblical prophecy, especially if it has extra-biblical verification, is strong evidence of inspiration.</a:t>
            </a:r>
            <a:endParaRPr lang="en-US" sz="3200" dirty="0"/>
          </a:p>
        </p:txBody>
      </p:sp>
    </p:spTree>
    <p:extLst>
      <p:ext uri="{BB962C8B-B14F-4D97-AF65-F5344CB8AC3E}">
        <p14:creationId xmlns:p14="http://schemas.microsoft.com/office/powerpoint/2010/main" val="14981131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Valid Prophecy</a:t>
            </a:r>
            <a:endParaRPr lang="en-US" sz="4000" dirty="0"/>
          </a:p>
        </p:txBody>
      </p:sp>
      <p:sp>
        <p:nvSpPr>
          <p:cNvPr id="3" name="Content Placeholder 2"/>
          <p:cNvSpPr>
            <a:spLocks noGrp="1"/>
          </p:cNvSpPr>
          <p:nvPr>
            <p:ph idx="1"/>
          </p:nvPr>
        </p:nvSpPr>
        <p:spPr>
          <a:xfrm>
            <a:off x="457200" y="1122943"/>
            <a:ext cx="8265886" cy="5338818"/>
          </a:xfrm>
        </p:spPr>
        <p:txBody>
          <a:bodyPr anchor="t">
            <a:noAutofit/>
          </a:bodyPr>
          <a:lstStyle/>
          <a:p>
            <a:pPr marL="0" indent="284163">
              <a:buNone/>
            </a:pPr>
            <a:r>
              <a:rPr lang="en-US" sz="2900" dirty="0" smtClean="0"/>
              <a:t>1) “It </a:t>
            </a:r>
            <a:r>
              <a:rPr lang="en-US" sz="2900" dirty="0"/>
              <a:t>must be a specific, detailed declaration, as opposed to being nebulous, vague, or general in </a:t>
            </a:r>
            <a:r>
              <a:rPr lang="en-US" sz="2900" dirty="0" smtClean="0"/>
              <a:t>nature.”</a:t>
            </a:r>
          </a:p>
          <a:p>
            <a:pPr marL="0" indent="284163">
              <a:buNone/>
            </a:pPr>
            <a:r>
              <a:rPr lang="en-US" sz="2900" dirty="0" smtClean="0"/>
              <a:t>2) “There </a:t>
            </a:r>
            <a:r>
              <a:rPr lang="en-US" sz="2900" dirty="0"/>
              <a:t>must be a sufficient amount of time between the prophetic statement and its fulfillment</a:t>
            </a:r>
            <a:r>
              <a:rPr lang="en-US" sz="2900" dirty="0" smtClean="0"/>
              <a:t>.”</a:t>
            </a:r>
          </a:p>
          <a:p>
            <a:pPr marL="0" indent="284163">
              <a:buNone/>
            </a:pPr>
            <a:r>
              <a:rPr lang="en-US" sz="2900" dirty="0" smtClean="0"/>
              <a:t>3) “The </a:t>
            </a:r>
            <a:r>
              <a:rPr lang="en-US" sz="2900" dirty="0"/>
              <a:t>prophecy must be stated in clear, understandable terms</a:t>
            </a:r>
            <a:r>
              <a:rPr lang="en-US" sz="2900" dirty="0" smtClean="0"/>
              <a:t>.”</a:t>
            </a:r>
            <a:endParaRPr lang="en-US" sz="2900" dirty="0"/>
          </a:p>
          <a:p>
            <a:pPr marL="0" indent="284163">
              <a:buNone/>
            </a:pPr>
            <a:r>
              <a:rPr lang="en-US" sz="2900" dirty="0" smtClean="0"/>
              <a:t>4) “</a:t>
            </a:r>
            <a:r>
              <a:rPr lang="en-US" sz="2900" dirty="0"/>
              <a:t>T</a:t>
            </a:r>
            <a:r>
              <a:rPr lang="en-US" sz="2900" dirty="0" smtClean="0"/>
              <a:t>he </a:t>
            </a:r>
            <a:r>
              <a:rPr lang="en-US" sz="2900" dirty="0"/>
              <a:t>prophecy must not have historical overtones</a:t>
            </a:r>
            <a:r>
              <a:rPr lang="en-US" sz="2900" dirty="0" smtClean="0"/>
              <a:t>.”</a:t>
            </a:r>
            <a:endParaRPr lang="en-US" sz="2900" dirty="0"/>
          </a:p>
          <a:p>
            <a:pPr marL="0" indent="284163">
              <a:buNone/>
            </a:pPr>
            <a:endParaRPr lang="en-US" sz="800" dirty="0" smtClean="0"/>
          </a:p>
          <a:p>
            <a:pPr marL="0" indent="284163" algn="r">
              <a:buNone/>
            </a:pPr>
            <a:r>
              <a:rPr lang="en-US" sz="2800" dirty="0" smtClean="0"/>
              <a:t>Bert Thompson, PhD.</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89730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Nebulous Predictions - Nostradamus</a:t>
            </a:r>
            <a:endParaRPr lang="en-US" sz="4000" dirty="0"/>
          </a:p>
        </p:txBody>
      </p:sp>
      <p:sp>
        <p:nvSpPr>
          <p:cNvPr id="3" name="Content Placeholder 2"/>
          <p:cNvSpPr>
            <a:spLocks noGrp="1"/>
          </p:cNvSpPr>
          <p:nvPr>
            <p:ph idx="1"/>
          </p:nvPr>
        </p:nvSpPr>
        <p:spPr>
          <a:xfrm>
            <a:off x="457200" y="1122943"/>
            <a:ext cx="8265886" cy="5318497"/>
          </a:xfrm>
        </p:spPr>
        <p:txBody>
          <a:bodyPr anchor="t">
            <a:noAutofit/>
          </a:bodyPr>
          <a:lstStyle/>
          <a:p>
            <a:pPr marL="0" indent="0" algn="ctr">
              <a:buNone/>
            </a:pPr>
            <a:r>
              <a:rPr lang="en-US" sz="3600" b="1" dirty="0" smtClean="0"/>
              <a:t>September 11, 2001 Terror Attack?</a:t>
            </a:r>
          </a:p>
          <a:p>
            <a:pPr marL="0" indent="0">
              <a:buNone/>
            </a:pPr>
            <a:r>
              <a:rPr lang="en-US" sz="3200" i="1" dirty="0"/>
              <a:t>Earthshaking fire from the </a:t>
            </a:r>
            <a:r>
              <a:rPr lang="en-US" sz="3200" i="1" dirty="0" smtClean="0"/>
              <a:t>                                     center </a:t>
            </a:r>
            <a:r>
              <a:rPr lang="en-US" sz="3200" i="1" dirty="0"/>
              <a:t>of the Earth</a:t>
            </a:r>
            <a:endParaRPr lang="en-US" sz="3200" dirty="0"/>
          </a:p>
          <a:p>
            <a:pPr marL="0" indent="0">
              <a:buNone/>
            </a:pPr>
            <a:r>
              <a:rPr lang="en-US" sz="3200" i="1" dirty="0"/>
              <a:t>Will cause tremors around the </a:t>
            </a:r>
            <a:r>
              <a:rPr lang="en-US" sz="3200" i="1" dirty="0" smtClean="0"/>
              <a:t>                            New </a:t>
            </a:r>
            <a:r>
              <a:rPr lang="en-US" sz="3200" i="1" dirty="0"/>
              <a:t>City.</a:t>
            </a:r>
            <a:endParaRPr lang="en-US" sz="3200" dirty="0"/>
          </a:p>
          <a:p>
            <a:pPr marL="0" indent="0">
              <a:buNone/>
            </a:pPr>
            <a:r>
              <a:rPr lang="en-US" sz="3200" i="1" dirty="0"/>
              <a:t>Two great rocks will war for a </a:t>
            </a:r>
            <a:r>
              <a:rPr lang="en-US" sz="3200" i="1" dirty="0" smtClean="0"/>
              <a:t>                                  long </a:t>
            </a:r>
            <a:r>
              <a:rPr lang="en-US" sz="3200" i="1" dirty="0"/>
              <a:t>time,</a:t>
            </a:r>
            <a:endParaRPr lang="en-US" sz="3200" dirty="0"/>
          </a:p>
          <a:p>
            <a:pPr marL="0" indent="0">
              <a:buNone/>
            </a:pPr>
            <a:r>
              <a:rPr lang="en-US" sz="3200" i="1" dirty="0"/>
              <a:t>Then Arethusa will redden a new river.</a:t>
            </a:r>
            <a:endParaRPr lang="en-US" sz="3200" dirty="0"/>
          </a:p>
          <a:p>
            <a:pPr marL="0" indent="0">
              <a:buNone/>
            </a:pPr>
            <a:endParaRPr lang="en-US" sz="3200"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6447068" y="2139885"/>
            <a:ext cx="2276018" cy="2738409"/>
          </a:xfrm>
          <a:prstGeom prst="rect">
            <a:avLst/>
          </a:prstGeom>
        </p:spPr>
      </p:pic>
    </p:spTree>
    <p:extLst>
      <p:ext uri="{BB962C8B-B14F-4D97-AF65-F5344CB8AC3E}">
        <p14:creationId xmlns:p14="http://schemas.microsoft.com/office/powerpoint/2010/main" val="180567663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Nebulous Predictions - Nostradamus</a:t>
            </a:r>
            <a:endParaRPr lang="en-US" sz="4000" dirty="0"/>
          </a:p>
        </p:txBody>
      </p:sp>
      <p:sp>
        <p:nvSpPr>
          <p:cNvPr id="3" name="Content Placeholder 2"/>
          <p:cNvSpPr>
            <a:spLocks noGrp="1"/>
          </p:cNvSpPr>
          <p:nvPr>
            <p:ph idx="1"/>
          </p:nvPr>
        </p:nvSpPr>
        <p:spPr>
          <a:xfrm>
            <a:off x="457200" y="1122943"/>
            <a:ext cx="8265886" cy="5318497"/>
          </a:xfrm>
        </p:spPr>
        <p:txBody>
          <a:bodyPr anchor="t">
            <a:noAutofit/>
          </a:bodyPr>
          <a:lstStyle/>
          <a:p>
            <a:pPr marL="0" indent="0" algn="ctr">
              <a:buNone/>
            </a:pPr>
            <a:r>
              <a:rPr lang="en-US" sz="3600" b="1" dirty="0" smtClean="0"/>
              <a:t>Rise of Hitler, World War II?</a:t>
            </a:r>
          </a:p>
          <a:p>
            <a:r>
              <a:rPr lang="en-US" sz="3200" i="1" dirty="0"/>
              <a:t>From the depths of the West </a:t>
            </a:r>
            <a:r>
              <a:rPr lang="en-US" sz="3200" i="1" dirty="0" smtClean="0"/>
              <a:t>                               of </a:t>
            </a:r>
            <a:r>
              <a:rPr lang="en-US" sz="3200" i="1" dirty="0"/>
              <a:t>Europe,</a:t>
            </a:r>
            <a:endParaRPr lang="en-US" sz="3200" dirty="0"/>
          </a:p>
          <a:p>
            <a:r>
              <a:rPr lang="en-US" sz="3200" i="1" dirty="0"/>
              <a:t>A young child will be born of </a:t>
            </a:r>
            <a:r>
              <a:rPr lang="en-US" sz="3200" i="1" dirty="0" smtClean="0"/>
              <a:t>                               poor </a:t>
            </a:r>
            <a:r>
              <a:rPr lang="en-US" sz="3200" i="1" dirty="0"/>
              <a:t>people,</a:t>
            </a:r>
            <a:endParaRPr lang="en-US" sz="3200" dirty="0"/>
          </a:p>
          <a:p>
            <a:r>
              <a:rPr lang="en-US" sz="3200" i="1" dirty="0"/>
              <a:t>He who by his tongue will </a:t>
            </a:r>
            <a:r>
              <a:rPr lang="en-US" sz="3200" i="1" dirty="0" smtClean="0"/>
              <a:t>                                    seduce </a:t>
            </a:r>
            <a:r>
              <a:rPr lang="en-US" sz="3200" i="1" dirty="0"/>
              <a:t>a great troop;</a:t>
            </a:r>
            <a:endParaRPr lang="en-US" sz="3200" dirty="0"/>
          </a:p>
          <a:p>
            <a:r>
              <a:rPr lang="en-US" sz="3200" i="1" dirty="0"/>
              <a:t>His fame will increase towards the realm of the East.</a:t>
            </a:r>
            <a:endParaRPr lang="en-US" sz="3200" dirty="0"/>
          </a:p>
          <a:p>
            <a:pPr marL="0" indent="0">
              <a:buNone/>
            </a:pPr>
            <a:endParaRPr lang="en-US" sz="3200"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6447068" y="2139885"/>
            <a:ext cx="2276018" cy="2738409"/>
          </a:xfrm>
          <a:prstGeom prst="rect">
            <a:avLst/>
          </a:prstGeom>
        </p:spPr>
      </p:pic>
    </p:spTree>
    <p:extLst>
      <p:ext uri="{BB962C8B-B14F-4D97-AF65-F5344CB8AC3E}">
        <p14:creationId xmlns:p14="http://schemas.microsoft.com/office/powerpoint/2010/main" val="73582280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Nebulous Predictions - Nostradamus</a:t>
            </a:r>
            <a:endParaRPr lang="en-US" sz="4000" dirty="0"/>
          </a:p>
        </p:txBody>
      </p:sp>
      <p:sp>
        <p:nvSpPr>
          <p:cNvPr id="3" name="Content Placeholder 2"/>
          <p:cNvSpPr>
            <a:spLocks noGrp="1"/>
          </p:cNvSpPr>
          <p:nvPr>
            <p:ph idx="1"/>
          </p:nvPr>
        </p:nvSpPr>
        <p:spPr>
          <a:xfrm>
            <a:off x="457200" y="1122943"/>
            <a:ext cx="8265886" cy="5318497"/>
          </a:xfrm>
        </p:spPr>
        <p:txBody>
          <a:bodyPr anchor="t">
            <a:noAutofit/>
          </a:bodyPr>
          <a:lstStyle/>
          <a:p>
            <a:pPr marL="0" indent="0" algn="ctr">
              <a:buNone/>
            </a:pPr>
            <a:r>
              <a:rPr lang="en-US" sz="3600" b="1" dirty="0" smtClean="0"/>
              <a:t>Atomic Bombing – Hiroshima &amp; Nagasaki?</a:t>
            </a:r>
          </a:p>
          <a:p>
            <a:r>
              <a:rPr lang="en-US" sz="3200" i="1" dirty="0"/>
              <a:t>Near the gates and </a:t>
            </a:r>
            <a:r>
              <a:rPr lang="en-US" sz="3200" i="1" dirty="0" smtClean="0"/>
              <a:t>                                                within </a:t>
            </a:r>
            <a:r>
              <a:rPr lang="en-US" sz="3200" i="1" dirty="0"/>
              <a:t>two cities</a:t>
            </a:r>
            <a:endParaRPr lang="en-US" sz="3200" dirty="0"/>
          </a:p>
          <a:p>
            <a:r>
              <a:rPr lang="en-US" sz="3200" i="1" dirty="0"/>
              <a:t>There will be scourges the </a:t>
            </a:r>
            <a:r>
              <a:rPr lang="en-US" sz="3200" i="1" dirty="0" smtClean="0"/>
              <a:t>                                    like </a:t>
            </a:r>
            <a:r>
              <a:rPr lang="en-US" sz="3200" i="1" dirty="0"/>
              <a:t>of which was never seen,</a:t>
            </a:r>
            <a:endParaRPr lang="en-US" sz="3200" dirty="0"/>
          </a:p>
          <a:p>
            <a:r>
              <a:rPr lang="en-US" sz="3200" i="1" dirty="0"/>
              <a:t>Famine within plague, </a:t>
            </a:r>
            <a:r>
              <a:rPr lang="en-US" sz="3200" i="1" dirty="0" smtClean="0"/>
              <a:t>                                       people </a:t>
            </a:r>
            <a:r>
              <a:rPr lang="en-US" sz="3200" i="1" dirty="0"/>
              <a:t>put out by steel,</a:t>
            </a:r>
            <a:endParaRPr lang="en-US" sz="3200" dirty="0"/>
          </a:p>
          <a:p>
            <a:r>
              <a:rPr lang="en-US" sz="3200" i="1" dirty="0"/>
              <a:t>Crying to the great immortal God for relief.</a:t>
            </a:r>
            <a:endParaRPr lang="en-US" sz="3200" dirty="0"/>
          </a:p>
          <a:p>
            <a:pPr marL="0" indent="0">
              <a:buNone/>
            </a:pPr>
            <a:endParaRPr lang="en-US" sz="3200"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3"/>
          <a:stretch>
            <a:fillRect/>
          </a:stretch>
        </p:blipFill>
        <p:spPr>
          <a:xfrm>
            <a:off x="6447068" y="2139885"/>
            <a:ext cx="2276018" cy="2738409"/>
          </a:xfrm>
          <a:prstGeom prst="rect">
            <a:avLst/>
          </a:prstGeom>
        </p:spPr>
      </p:pic>
    </p:spTree>
    <p:extLst>
      <p:ext uri="{BB962C8B-B14F-4D97-AF65-F5344CB8AC3E}">
        <p14:creationId xmlns:p14="http://schemas.microsoft.com/office/powerpoint/2010/main" val="372105082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Destruction of Babylon</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000" dirty="0" smtClean="0"/>
              <a:t>Fear of Babylon Jeremiah 51:30</a:t>
            </a:r>
          </a:p>
          <a:p>
            <a:r>
              <a:rPr lang="en-US" sz="3200" dirty="0"/>
              <a:t>How remarkably this conforms to the actual history. Xenophon said that when Cyrus brought his army to Babylon, he initially was perplexed as to how he would take the city, since the Chaldean soldiers “do not come out to fight” (</a:t>
            </a:r>
            <a:r>
              <a:rPr lang="en-US" sz="3200" i="1" dirty="0" err="1"/>
              <a:t>Cyropaedia</a:t>
            </a:r>
            <a:r>
              <a:rPr lang="en-US" sz="3200" dirty="0"/>
              <a:t> VII.V.7). The Babylonians fearfully remained behind their massive walls refusing, for the most part, to encounter the enemy—exactly as the prophet had indicated.</a:t>
            </a:r>
            <a:endParaRPr lang="en-US" sz="2800"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23236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Destruction of City of </a:t>
            </a:r>
            <a:r>
              <a:rPr lang="en-US" sz="4000" dirty="0" err="1" smtClean="0"/>
              <a:t>Tyre</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r>
              <a:rPr lang="en-US" sz="3000" dirty="0" smtClean="0"/>
              <a:t>Ezekiel 26 (Written in 586 B.C.)</a:t>
            </a:r>
          </a:p>
          <a:p>
            <a:r>
              <a:rPr lang="en-US" sz="3200" dirty="0" smtClean="0"/>
              <a:t>Ezekiel 26:1-14, 19-21</a:t>
            </a:r>
          </a:p>
          <a:p>
            <a:pPr marL="0" indent="0">
              <a:buNone/>
            </a:pPr>
            <a:r>
              <a:rPr lang="en-US" sz="2800" dirty="0" smtClean="0"/>
              <a:t>“</a:t>
            </a:r>
            <a:r>
              <a:rPr lang="en-US" sz="2800" dirty="0"/>
              <a:t>Several aspects of this prophecy deserve attention and close scrutiny. The prophet predicted: (1) many nations would come against </a:t>
            </a:r>
            <a:r>
              <a:rPr lang="en-US" sz="2800" dirty="0" err="1"/>
              <a:t>Tyre</a:t>
            </a:r>
            <a:r>
              <a:rPr lang="en-US" sz="2800" dirty="0"/>
              <a:t>; (2) the inhabitants of the villages and fields of </a:t>
            </a:r>
            <a:r>
              <a:rPr lang="en-US" sz="2800" dirty="0" err="1"/>
              <a:t>Tyre</a:t>
            </a:r>
            <a:r>
              <a:rPr lang="en-US" sz="2800" dirty="0"/>
              <a:t> would be slain; (3) </a:t>
            </a:r>
            <a:r>
              <a:rPr lang="en-US" sz="2800" dirty="0" err="1" smtClean="0"/>
              <a:t>Nebuchad-nezzar</a:t>
            </a:r>
            <a:r>
              <a:rPr lang="en-US" sz="2800" dirty="0" smtClean="0"/>
              <a:t> </a:t>
            </a:r>
            <a:r>
              <a:rPr lang="en-US" sz="2800" dirty="0"/>
              <a:t>would build a siege mound against the city; (4) the city would be broken down and the stones, timber, and soil would be thrown in “the midst of the water;” (5) the city would become a “place for spreading nets;” and (6) the city would never be rebuilt</a:t>
            </a:r>
            <a:r>
              <a:rPr lang="en-US" sz="2800" dirty="0" smtClean="0"/>
              <a:t>.”  (Kyle Butt)</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93545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Messianic Prophecy</a:t>
            </a:r>
            <a:endParaRPr lang="en-US" sz="4000" dirty="0"/>
          </a:p>
        </p:txBody>
      </p:sp>
      <p:sp>
        <p:nvSpPr>
          <p:cNvPr id="3" name="Content Placeholder 2"/>
          <p:cNvSpPr>
            <a:spLocks noGrp="1"/>
          </p:cNvSpPr>
          <p:nvPr>
            <p:ph idx="1"/>
          </p:nvPr>
        </p:nvSpPr>
        <p:spPr>
          <a:xfrm>
            <a:off x="457200" y="1122943"/>
            <a:ext cx="8265886" cy="5338818"/>
          </a:xfrm>
        </p:spPr>
        <p:txBody>
          <a:bodyPr anchor="t">
            <a:noAutofit/>
          </a:bodyPr>
          <a:lstStyle/>
          <a:p>
            <a:pPr marL="528638" indent="-528638">
              <a:spcAft>
                <a:spcPts val="600"/>
              </a:spcAft>
              <a:buNone/>
              <a:tabLst>
                <a:tab pos="346075" algn="l"/>
              </a:tabLst>
            </a:pPr>
            <a:r>
              <a:rPr lang="en-US" sz="3200" dirty="0" smtClean="0"/>
              <a:t>1)   Approximately 300 messianic prophecies</a:t>
            </a:r>
          </a:p>
          <a:p>
            <a:pPr marL="690563" indent="-690563">
              <a:spcAft>
                <a:spcPts val="600"/>
              </a:spcAft>
              <a:buNone/>
            </a:pPr>
            <a:r>
              <a:rPr lang="en-US" sz="3200" dirty="0" smtClean="0"/>
              <a:t>2)   Referenced internally in scripture.  These are indications of the inspired nature of prophetic utterance.</a:t>
            </a:r>
          </a:p>
          <a:p>
            <a:pPr marL="690563" indent="-690563">
              <a:spcAft>
                <a:spcPts val="600"/>
              </a:spcAft>
              <a:buAutoNum type="arabicParenR" startAt="3"/>
            </a:pPr>
            <a:r>
              <a:rPr lang="en-US" sz="3200" dirty="0" smtClean="0"/>
              <a:t>For example, Proved Jesus’ claim as Messiah to open minded Jews on Pentecost (cf. Acts 2:22-32)</a:t>
            </a:r>
          </a:p>
          <a:p>
            <a:pPr marL="690563" indent="-690563">
              <a:spcAft>
                <a:spcPts val="600"/>
              </a:spcAft>
              <a:buAutoNum type="arabicParenR" startAt="3"/>
            </a:pPr>
            <a:r>
              <a:rPr lang="en-US" sz="3200" dirty="0" smtClean="0"/>
              <a:t>All these predictions centuries before his birth.</a:t>
            </a:r>
            <a:endParaRPr lang="en-US" sz="32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241747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The Christ – Tribe of Judah</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0">
              <a:buNone/>
            </a:pPr>
            <a:r>
              <a:rPr lang="en-US" sz="3200" b="1" dirty="0" smtClean="0"/>
              <a:t>Genesis 49:10</a:t>
            </a:r>
            <a:r>
              <a:rPr lang="en-US" sz="3200" dirty="0"/>
              <a:t>, </a:t>
            </a:r>
            <a:r>
              <a:rPr lang="en-US" sz="3200" i="1" dirty="0"/>
              <a:t>“The scepter shall not depart from Judah</a:t>
            </a:r>
            <a:r>
              <a:rPr lang="en-US" sz="3200" i="1" dirty="0" smtClean="0"/>
              <a:t>, nor </a:t>
            </a:r>
            <a:r>
              <a:rPr lang="en-US" sz="3200" i="1" dirty="0"/>
              <a:t>a lawgiver from between his feet</a:t>
            </a:r>
            <a:r>
              <a:rPr lang="en-US" sz="3200" i="1" dirty="0" smtClean="0"/>
              <a:t>, until </a:t>
            </a:r>
            <a:r>
              <a:rPr lang="en-US" sz="3200" i="1" dirty="0"/>
              <a:t>Shiloh comes</a:t>
            </a:r>
            <a:r>
              <a:rPr lang="en-US" sz="3200" i="1" dirty="0" smtClean="0"/>
              <a:t>; and </a:t>
            </a:r>
            <a:r>
              <a:rPr lang="en-US" sz="3200" i="1" dirty="0"/>
              <a:t>to Him shall be the obedience of the people</a:t>
            </a:r>
            <a:r>
              <a:rPr lang="en-US" sz="3200" i="1" dirty="0" smtClean="0"/>
              <a:t>.”</a:t>
            </a:r>
          </a:p>
          <a:p>
            <a:pPr marL="0" indent="0">
              <a:buNone/>
            </a:pPr>
            <a:endParaRPr lang="en-US" sz="3200" dirty="0"/>
          </a:p>
          <a:p>
            <a:pPr marL="0" indent="0">
              <a:buNone/>
            </a:pPr>
            <a:r>
              <a:rPr lang="en-US" sz="3200" b="1" dirty="0"/>
              <a:t>Hebrews 7:14</a:t>
            </a:r>
            <a:r>
              <a:rPr lang="en-US" sz="3200" dirty="0"/>
              <a:t>, </a:t>
            </a:r>
            <a:r>
              <a:rPr lang="en-US" sz="3200" i="1" dirty="0"/>
              <a:t>“For it is evident that our Lord arose from Judah, of which tribe Moses spoke nothing concerning priesthood</a:t>
            </a:r>
            <a:r>
              <a:rPr lang="en-US" sz="3200" i="1" dirty="0" smtClean="0"/>
              <a:t>.”</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19265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The Christ – Royal Lineage</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0">
              <a:buNone/>
            </a:pPr>
            <a:r>
              <a:rPr lang="en-US" sz="3200" b="1" dirty="0" smtClean="0"/>
              <a:t>2 Samuel 7:12-13</a:t>
            </a:r>
            <a:r>
              <a:rPr lang="en-US" sz="3200" dirty="0" smtClean="0"/>
              <a:t>, </a:t>
            </a:r>
            <a:r>
              <a:rPr lang="en-US" sz="3200" i="1" dirty="0" smtClean="0"/>
              <a:t>“When </a:t>
            </a:r>
            <a:r>
              <a:rPr lang="en-US" sz="3200" i="1" dirty="0"/>
              <a:t>your days are fulfilled and you rest with your fathers, I will set up your seed after you, who will come from your body, and I will establish his kingdom. </a:t>
            </a:r>
            <a:r>
              <a:rPr lang="en-US" sz="3200" i="1" baseline="30000" dirty="0"/>
              <a:t>13</a:t>
            </a:r>
            <a:r>
              <a:rPr lang="en-US" sz="3200" i="1" dirty="0"/>
              <a:t> He shall build a house for My name, and I will establish the throne of his kingdom forever.”</a:t>
            </a:r>
            <a:endParaRPr lang="en-US" sz="3200" i="1" dirty="0" smtClean="0"/>
          </a:p>
          <a:p>
            <a:pPr marL="0" indent="0">
              <a:buNone/>
            </a:pPr>
            <a:endParaRPr lang="en-US" sz="3200" dirty="0"/>
          </a:p>
          <a:p>
            <a:pPr marL="0" indent="0">
              <a:buNone/>
            </a:pPr>
            <a:r>
              <a:rPr lang="en-US" sz="3200" b="1" dirty="0" smtClean="0"/>
              <a:t>Luke 1:32</a:t>
            </a:r>
            <a:r>
              <a:rPr lang="en-US" sz="3200" dirty="0" smtClean="0"/>
              <a:t>, </a:t>
            </a:r>
            <a:r>
              <a:rPr lang="en-US" sz="3200" i="1" dirty="0" smtClean="0"/>
              <a:t>“</a:t>
            </a:r>
            <a:r>
              <a:rPr lang="en-US" sz="3200" i="1" dirty="0"/>
              <a:t>He will be great, and will be called the Son of the Highest; and the Lord God will give Him the throne of His father David</a:t>
            </a:r>
            <a:r>
              <a:rPr lang="en-US" sz="3200" i="1" dirty="0" smtClean="0"/>
              <a:t>.”</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0623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Fine Tuned Universe</a:t>
            </a:r>
            <a:endParaRPr lang="en-US" sz="4000" dirty="0"/>
          </a:p>
        </p:txBody>
      </p:sp>
      <p:sp>
        <p:nvSpPr>
          <p:cNvPr id="3" name="Content Placeholder 2"/>
          <p:cNvSpPr>
            <a:spLocks noGrp="1"/>
          </p:cNvSpPr>
          <p:nvPr>
            <p:ph idx="1"/>
          </p:nvPr>
        </p:nvSpPr>
        <p:spPr>
          <a:xfrm>
            <a:off x="457200" y="957943"/>
            <a:ext cx="8265886" cy="5747657"/>
          </a:xfrm>
        </p:spPr>
        <p:txBody>
          <a:bodyPr anchor="t">
            <a:normAutofit/>
          </a:bodyPr>
          <a:lstStyle/>
          <a:p>
            <a:pPr marL="0" indent="290513">
              <a:buNone/>
            </a:pPr>
            <a:r>
              <a:rPr lang="en-US" sz="2800" dirty="0" smtClean="0"/>
              <a:t>Fine-tuning </a:t>
            </a:r>
            <a:r>
              <a:rPr lang="en-US" sz="2800" dirty="0"/>
              <a:t>refers to the surprising precision of nature’s physical constants and the beginning state of the universe. Both of these features converge as potential pointers to a Creator. To explain the present state of the universe, scientific theories require that the physical constants of nature — like the strength of gravity — and the beginning state of the Universe — like its density — have extremely precise values. The slightest variation from their actual values results in an early universe that never becomes capable of hosting life. For this reason, the universe seems finely-tuned for life</a:t>
            </a:r>
            <a:r>
              <a:rPr lang="en-US" sz="2800" dirty="0" smtClean="0"/>
              <a:t>.</a:t>
            </a:r>
          </a:p>
          <a:p>
            <a:pPr marL="0" indent="290513" algn="r">
              <a:buNone/>
            </a:pPr>
            <a:r>
              <a:rPr lang="en-US" sz="2400" dirty="0"/>
              <a:t>http://biologos.org/questions/fine-tuning</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970368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The Christ – His place of Birth</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0">
              <a:buNone/>
            </a:pPr>
            <a:r>
              <a:rPr lang="en-US" sz="3200" b="1" dirty="0" smtClean="0"/>
              <a:t>Micah 5:2</a:t>
            </a:r>
            <a:r>
              <a:rPr lang="en-US" sz="3200" dirty="0" smtClean="0"/>
              <a:t>, </a:t>
            </a:r>
            <a:r>
              <a:rPr lang="en-US" sz="3200" i="1" dirty="0"/>
              <a:t>“But you, Bethlehem </a:t>
            </a:r>
            <a:r>
              <a:rPr lang="en-US" sz="3200" i="1" dirty="0" err="1"/>
              <a:t>Ephrathah</a:t>
            </a:r>
            <a:r>
              <a:rPr lang="en-US" sz="3200" i="1" dirty="0" smtClean="0"/>
              <a:t>, though </a:t>
            </a:r>
            <a:r>
              <a:rPr lang="en-US" sz="3200" i="1" dirty="0"/>
              <a:t>you are little among the thousands of Judah</a:t>
            </a:r>
            <a:r>
              <a:rPr lang="en-US" sz="3200" i="1" dirty="0" smtClean="0"/>
              <a:t>, yet </a:t>
            </a:r>
            <a:r>
              <a:rPr lang="en-US" sz="3200" i="1" dirty="0"/>
              <a:t>out of you shall come forth to </a:t>
            </a:r>
            <a:r>
              <a:rPr lang="en-US" sz="3200" i="1" dirty="0" smtClean="0"/>
              <a:t>Me the </a:t>
            </a:r>
            <a:r>
              <a:rPr lang="en-US" sz="3200" i="1" dirty="0"/>
              <a:t>One to be Ruler in Israel</a:t>
            </a:r>
            <a:r>
              <a:rPr lang="en-US" sz="3200" i="1" dirty="0" smtClean="0"/>
              <a:t>, whose </a:t>
            </a:r>
            <a:r>
              <a:rPr lang="en-US" sz="3200" i="1" dirty="0"/>
              <a:t>goings forth are from of old</a:t>
            </a:r>
            <a:r>
              <a:rPr lang="en-US" sz="3200" i="1" dirty="0" smtClean="0"/>
              <a:t>, From </a:t>
            </a:r>
            <a:r>
              <a:rPr lang="en-US" sz="3200" i="1" dirty="0"/>
              <a:t>everlasting</a:t>
            </a:r>
            <a:r>
              <a:rPr lang="en-US" sz="3200" i="1" dirty="0" smtClean="0"/>
              <a:t>.”</a:t>
            </a:r>
          </a:p>
          <a:p>
            <a:pPr marL="0" indent="0">
              <a:buNone/>
            </a:pPr>
            <a:endParaRPr lang="en-US" sz="3200" dirty="0"/>
          </a:p>
          <a:p>
            <a:pPr marL="0" indent="0">
              <a:buNone/>
            </a:pPr>
            <a:r>
              <a:rPr lang="en-US" sz="3200" b="1" dirty="0" smtClean="0"/>
              <a:t>Matthew 2:1</a:t>
            </a:r>
            <a:r>
              <a:rPr lang="en-US" sz="3200" dirty="0" smtClean="0"/>
              <a:t>, </a:t>
            </a:r>
            <a:r>
              <a:rPr lang="en-US" sz="3200" i="1" dirty="0"/>
              <a:t>“Now after Jesus was born in Bethlehem of Judea in the days of Herod the king, behold, wise men from the East came to Jerusalem.”</a:t>
            </a:r>
            <a:endParaRPr lang="en-US" sz="3200" i="1"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6984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The Christ – His Virgin Birth</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0">
              <a:buNone/>
            </a:pPr>
            <a:r>
              <a:rPr lang="en-US" sz="3200" b="1" dirty="0" smtClean="0"/>
              <a:t>Isaiah 7:14</a:t>
            </a:r>
            <a:r>
              <a:rPr lang="en-US" sz="3200" dirty="0" smtClean="0"/>
              <a:t>, </a:t>
            </a:r>
            <a:r>
              <a:rPr lang="en-US" sz="3200" i="1" dirty="0"/>
              <a:t>“Therefore the Lord Himself will give you a sign: Behold, the virgin shall conceive and bear a Son, and shall call His name Immanuel</a:t>
            </a:r>
            <a:r>
              <a:rPr lang="en-US" sz="3200" i="1" dirty="0" smtClean="0"/>
              <a:t>.”</a:t>
            </a:r>
          </a:p>
          <a:p>
            <a:pPr marL="0" indent="0">
              <a:buNone/>
            </a:pPr>
            <a:endParaRPr lang="en-US" sz="3200" dirty="0"/>
          </a:p>
          <a:p>
            <a:pPr marL="0" indent="0">
              <a:buNone/>
            </a:pPr>
            <a:r>
              <a:rPr lang="en-US" sz="3200" b="1" dirty="0" smtClean="0"/>
              <a:t>Matthew 1:22-23</a:t>
            </a:r>
            <a:r>
              <a:rPr lang="en-US" sz="3200" dirty="0" smtClean="0"/>
              <a:t>, </a:t>
            </a:r>
            <a:r>
              <a:rPr lang="en-US" sz="3200" i="1" dirty="0"/>
              <a:t>“So all this was done that it might be fulfilled which was spoken by the Lord through the prophet, saying: 23 </a:t>
            </a:r>
            <a:r>
              <a:rPr lang="en-US" sz="3200" i="1" dirty="0" smtClean="0"/>
              <a:t>‘Behold</a:t>
            </a:r>
            <a:r>
              <a:rPr lang="en-US" sz="3200" i="1" dirty="0"/>
              <a:t>, the virgin shall be with child, and bear a Son, and they shall call His name Immanuel</a:t>
            </a:r>
            <a:r>
              <a:rPr lang="en-US" sz="3200" i="1" dirty="0" smtClean="0"/>
              <a:t>,’ </a:t>
            </a:r>
            <a:r>
              <a:rPr lang="en-US" sz="3200" i="1" dirty="0"/>
              <a:t>which is translated, </a:t>
            </a:r>
            <a:r>
              <a:rPr lang="en-US" sz="3200" i="1" dirty="0" smtClean="0"/>
              <a:t>‘God </a:t>
            </a:r>
            <a:r>
              <a:rPr lang="en-US" sz="3200" i="1" dirty="0"/>
              <a:t>with us</a:t>
            </a:r>
            <a:r>
              <a:rPr lang="en-US" sz="3200" i="1" dirty="0" smtClean="0"/>
              <a:t>.’”</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4457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The Christ – His Galilean Ministry</a:t>
            </a:r>
            <a:endParaRPr lang="en-US" sz="4000" dirty="0"/>
          </a:p>
        </p:txBody>
      </p:sp>
      <p:sp>
        <p:nvSpPr>
          <p:cNvPr id="3" name="Content Placeholder 2"/>
          <p:cNvSpPr>
            <a:spLocks noGrp="1"/>
          </p:cNvSpPr>
          <p:nvPr>
            <p:ph idx="1"/>
          </p:nvPr>
        </p:nvSpPr>
        <p:spPr>
          <a:xfrm>
            <a:off x="457200" y="1122942"/>
            <a:ext cx="8265886" cy="5566615"/>
          </a:xfrm>
        </p:spPr>
        <p:txBody>
          <a:bodyPr anchor="t">
            <a:normAutofit lnSpcReduction="10000"/>
          </a:bodyPr>
          <a:lstStyle/>
          <a:p>
            <a:pPr marL="0" indent="0">
              <a:buNone/>
            </a:pPr>
            <a:r>
              <a:rPr lang="en-US" sz="3200" b="1" dirty="0" smtClean="0"/>
              <a:t>Isaiah 9:1-2</a:t>
            </a:r>
            <a:r>
              <a:rPr lang="en-US" sz="3200" dirty="0" smtClean="0"/>
              <a:t>, </a:t>
            </a:r>
            <a:r>
              <a:rPr lang="en-US" sz="3200" i="1" dirty="0"/>
              <a:t>“Nevertheless the gloom will not be upon her who is distressed</a:t>
            </a:r>
            <a:r>
              <a:rPr lang="en-US" sz="3200" i="1" dirty="0" smtClean="0"/>
              <a:t>, as </a:t>
            </a:r>
            <a:r>
              <a:rPr lang="en-US" sz="3200" i="1" dirty="0"/>
              <a:t>when at first He lightly </a:t>
            </a:r>
            <a:r>
              <a:rPr lang="en-US" sz="3200" i="1" dirty="0" smtClean="0"/>
              <a:t>esteemed the </a:t>
            </a:r>
            <a:r>
              <a:rPr lang="en-US" sz="3200" i="1" dirty="0"/>
              <a:t>land of Zebulun and the land of Naphtali</a:t>
            </a:r>
            <a:r>
              <a:rPr lang="en-US" sz="3200" i="1" dirty="0" smtClean="0"/>
              <a:t>, and </a:t>
            </a:r>
            <a:r>
              <a:rPr lang="en-US" sz="3200" i="1" dirty="0"/>
              <a:t>afterward more heavily oppressed her</a:t>
            </a:r>
            <a:r>
              <a:rPr lang="en-US" sz="3200" i="1" dirty="0" smtClean="0"/>
              <a:t>, by </a:t>
            </a:r>
            <a:r>
              <a:rPr lang="en-US" sz="3200" i="1" dirty="0"/>
              <a:t>the way of the sea, beyond the Jordan</a:t>
            </a:r>
            <a:r>
              <a:rPr lang="en-US" sz="3200" i="1" dirty="0" smtClean="0"/>
              <a:t>, in </a:t>
            </a:r>
            <a:r>
              <a:rPr lang="en-US" sz="3200" i="1" dirty="0"/>
              <a:t>Galilee of the Gentiles</a:t>
            </a:r>
            <a:r>
              <a:rPr lang="en-US" sz="3200" i="1" dirty="0" smtClean="0"/>
              <a:t>. </a:t>
            </a:r>
            <a:r>
              <a:rPr lang="en-US" sz="3200" i="1" baseline="30000" dirty="0" smtClean="0"/>
              <a:t>2</a:t>
            </a:r>
            <a:r>
              <a:rPr lang="en-US" sz="3200" i="1" dirty="0" smtClean="0"/>
              <a:t> </a:t>
            </a:r>
            <a:r>
              <a:rPr lang="en-US" sz="3200" i="1" dirty="0"/>
              <a:t>The people who walked in </a:t>
            </a:r>
            <a:r>
              <a:rPr lang="en-US" sz="3200" i="1" dirty="0" smtClean="0"/>
              <a:t>darkness have </a:t>
            </a:r>
            <a:r>
              <a:rPr lang="en-US" sz="3200" i="1" dirty="0"/>
              <a:t>seen a great light</a:t>
            </a:r>
            <a:r>
              <a:rPr lang="en-US" sz="3200" i="1" dirty="0" smtClean="0"/>
              <a:t>; those </a:t>
            </a:r>
            <a:r>
              <a:rPr lang="en-US" sz="3200" i="1" dirty="0"/>
              <a:t>who dwelt in the land of the shadow of death</a:t>
            </a:r>
            <a:r>
              <a:rPr lang="en-US" sz="3200" i="1" dirty="0" smtClean="0"/>
              <a:t>, upon </a:t>
            </a:r>
            <a:r>
              <a:rPr lang="en-US" sz="3200" i="1" dirty="0"/>
              <a:t>them a light has shined.”</a:t>
            </a:r>
            <a:endParaRPr lang="en-US" sz="3200" i="1" dirty="0" smtClean="0"/>
          </a:p>
          <a:p>
            <a:pPr marL="0" indent="0">
              <a:buNone/>
            </a:pPr>
            <a:endParaRPr lang="en-US" sz="3200" dirty="0"/>
          </a:p>
          <a:p>
            <a:pPr marL="0" indent="0">
              <a:buNone/>
            </a:pPr>
            <a:r>
              <a:rPr lang="en-US" sz="3200" b="1" dirty="0" smtClean="0"/>
              <a:t>Matthew 4:12-17</a:t>
            </a:r>
            <a:r>
              <a:rPr lang="en-US" sz="3200" dirty="0"/>
              <a:t> </a:t>
            </a:r>
            <a:r>
              <a:rPr lang="en-US" sz="3200" dirty="0" smtClean="0"/>
              <a:t>(Fulfilled)</a:t>
            </a:r>
            <a:endParaRPr lang="en-US" sz="3200" i="1"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16062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The Christ – His Forerunner</a:t>
            </a:r>
            <a:endParaRPr lang="en-US" sz="4000" dirty="0"/>
          </a:p>
        </p:txBody>
      </p:sp>
      <p:sp>
        <p:nvSpPr>
          <p:cNvPr id="3" name="Content Placeholder 2"/>
          <p:cNvSpPr>
            <a:spLocks noGrp="1"/>
          </p:cNvSpPr>
          <p:nvPr>
            <p:ph idx="1"/>
          </p:nvPr>
        </p:nvSpPr>
        <p:spPr>
          <a:xfrm>
            <a:off x="457200" y="1122942"/>
            <a:ext cx="8265886" cy="5566615"/>
          </a:xfrm>
        </p:spPr>
        <p:txBody>
          <a:bodyPr anchor="t">
            <a:normAutofit lnSpcReduction="10000"/>
          </a:bodyPr>
          <a:lstStyle/>
          <a:p>
            <a:pPr marL="0" indent="0">
              <a:buNone/>
            </a:pPr>
            <a:r>
              <a:rPr lang="en-US" sz="3200" b="1" dirty="0" smtClean="0"/>
              <a:t>Isaiah 40:3</a:t>
            </a:r>
            <a:r>
              <a:rPr lang="en-US" sz="3200" dirty="0" smtClean="0"/>
              <a:t>, </a:t>
            </a:r>
            <a:r>
              <a:rPr lang="en-US" sz="3200" i="1" dirty="0"/>
              <a:t>“The voice of one crying in the wilderness</a:t>
            </a:r>
            <a:r>
              <a:rPr lang="en-US" sz="3200" i="1" dirty="0" smtClean="0"/>
              <a:t>: ‘Prepare </a:t>
            </a:r>
            <a:r>
              <a:rPr lang="en-US" sz="3200" i="1" dirty="0"/>
              <a:t>the way of the Lord</a:t>
            </a:r>
            <a:r>
              <a:rPr lang="en-US" sz="3200" i="1" dirty="0" smtClean="0"/>
              <a:t>; make </a:t>
            </a:r>
            <a:r>
              <a:rPr lang="en-US" sz="3200" i="1" dirty="0"/>
              <a:t>straight in the </a:t>
            </a:r>
            <a:r>
              <a:rPr lang="en-US" sz="3200" i="1" dirty="0" smtClean="0"/>
              <a:t>desert a </a:t>
            </a:r>
            <a:r>
              <a:rPr lang="en-US" sz="3200" i="1" dirty="0"/>
              <a:t>highway for our God</a:t>
            </a:r>
            <a:r>
              <a:rPr lang="en-US" sz="3200" i="1" dirty="0" smtClean="0"/>
              <a:t>.”</a:t>
            </a:r>
          </a:p>
          <a:p>
            <a:pPr marL="0" indent="0">
              <a:buNone/>
            </a:pPr>
            <a:endParaRPr lang="en-US" sz="3200" dirty="0"/>
          </a:p>
          <a:p>
            <a:pPr marL="0" indent="0">
              <a:buNone/>
            </a:pPr>
            <a:r>
              <a:rPr lang="en-US" sz="3200" b="1" dirty="0" smtClean="0"/>
              <a:t>Matthew 3:1-3</a:t>
            </a:r>
            <a:r>
              <a:rPr lang="en-US" sz="3200" dirty="0" smtClean="0"/>
              <a:t>, </a:t>
            </a:r>
            <a:r>
              <a:rPr lang="en-US" sz="3200" i="1" dirty="0"/>
              <a:t>“In those days John the Baptist came preaching in the wilderness of Judea, </a:t>
            </a:r>
            <a:r>
              <a:rPr lang="en-US" sz="3200" i="1" baseline="30000" dirty="0"/>
              <a:t>2</a:t>
            </a:r>
            <a:r>
              <a:rPr lang="en-US" sz="3200" i="1" dirty="0"/>
              <a:t> and saying, </a:t>
            </a:r>
            <a:r>
              <a:rPr lang="en-US" sz="3200" i="1" dirty="0" smtClean="0"/>
              <a:t>‘Repent</a:t>
            </a:r>
            <a:r>
              <a:rPr lang="en-US" sz="3200" i="1" dirty="0"/>
              <a:t>, for the kingdom of heaven is at hand</a:t>
            </a:r>
            <a:r>
              <a:rPr lang="en-US" sz="3200" i="1" dirty="0" smtClean="0"/>
              <a:t>!’ </a:t>
            </a:r>
            <a:r>
              <a:rPr lang="en-US" sz="3200" i="1" baseline="30000" dirty="0"/>
              <a:t>3</a:t>
            </a:r>
            <a:r>
              <a:rPr lang="en-US" sz="3200" i="1" dirty="0"/>
              <a:t> For this is he who was spoken of by the prophet Isaiah, saying</a:t>
            </a:r>
            <a:r>
              <a:rPr lang="en-US" sz="3200" i="1" dirty="0" smtClean="0"/>
              <a:t>: ‘The </a:t>
            </a:r>
            <a:r>
              <a:rPr lang="en-US" sz="3200" i="1" dirty="0"/>
              <a:t>voice of one crying in the wilderness</a:t>
            </a:r>
            <a:r>
              <a:rPr lang="en-US" sz="3200" i="1" dirty="0" smtClean="0"/>
              <a:t>: “Prepare </a:t>
            </a:r>
            <a:r>
              <a:rPr lang="en-US" sz="3200" i="1" dirty="0"/>
              <a:t>the way of the Lord</a:t>
            </a:r>
            <a:r>
              <a:rPr lang="en-US" sz="3200" i="1" dirty="0" smtClean="0"/>
              <a:t>; make </a:t>
            </a:r>
            <a:r>
              <a:rPr lang="en-US" sz="3200" i="1" dirty="0"/>
              <a:t>His paths straight</a:t>
            </a:r>
            <a:r>
              <a:rPr lang="en-US" sz="3200" i="1" dirty="0" smtClean="0"/>
              <a:t>.”’”</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315490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The Christ – Time of His Appearance</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0">
              <a:buNone/>
            </a:pPr>
            <a:r>
              <a:rPr lang="en-US" sz="3200" b="1" dirty="0" smtClean="0"/>
              <a:t>Daniel 2:44</a:t>
            </a:r>
            <a:r>
              <a:rPr lang="en-US" sz="3200" dirty="0" smtClean="0"/>
              <a:t>, </a:t>
            </a:r>
            <a:r>
              <a:rPr lang="en-US" sz="3200" i="1" dirty="0"/>
              <a:t>“And in the days of these kings the God of heaven will set up a kingdom which shall never be destroyed; and the kingdom shall not be left to other people; it shall break in pieces and consume all these kingdoms, and it shall stand </a:t>
            </a:r>
            <a:r>
              <a:rPr lang="en-US" sz="3200" i="1" dirty="0" smtClean="0"/>
              <a:t>forever.”</a:t>
            </a:r>
          </a:p>
          <a:p>
            <a:pPr marL="0" indent="0">
              <a:buNone/>
            </a:pPr>
            <a:endParaRPr lang="en-US" sz="3200" dirty="0"/>
          </a:p>
          <a:p>
            <a:pPr marL="0" indent="0">
              <a:buNone/>
            </a:pPr>
            <a:r>
              <a:rPr lang="en-US" sz="3200" b="1" dirty="0" smtClean="0"/>
              <a:t>Luke 2:1</a:t>
            </a:r>
            <a:r>
              <a:rPr lang="en-US" sz="3200" dirty="0" smtClean="0"/>
              <a:t>, “</a:t>
            </a:r>
            <a:r>
              <a:rPr lang="en-US" sz="3200" dirty="0"/>
              <a:t>And it came to pass in those days that a decree went out from Caesar Augustus that all the world should be registered</a:t>
            </a:r>
            <a:r>
              <a:rPr lang="en-US" sz="3200" dirty="0" smtClean="0"/>
              <a:t>.”</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461842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The Christ – Details Re: His Betrayal</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0">
              <a:buNone/>
            </a:pPr>
            <a:r>
              <a:rPr lang="en-US" sz="3000" b="1" dirty="0" smtClean="0"/>
              <a:t>Isaiah 50:6; 53:5; Psalm 22:16; Isaiah 53:12;    Psalm 22:7-8; 22:18</a:t>
            </a:r>
          </a:p>
          <a:p>
            <a:pPr marL="690563" indent="-406400">
              <a:spcAft>
                <a:spcPts val="0"/>
              </a:spcAft>
            </a:pPr>
            <a:r>
              <a:rPr lang="en-US" sz="2800" dirty="0" smtClean="0"/>
              <a:t>Spit upon (Isaiah 50:6)</a:t>
            </a:r>
          </a:p>
          <a:p>
            <a:pPr marL="690563" indent="-406400">
              <a:spcAft>
                <a:spcPts val="0"/>
              </a:spcAft>
            </a:pPr>
            <a:r>
              <a:rPr lang="en-US" sz="2800" dirty="0" smtClean="0"/>
              <a:t>Was whipped before dying (Isaiah 53:5)</a:t>
            </a:r>
          </a:p>
          <a:p>
            <a:pPr marL="690563" indent="-406400">
              <a:spcAft>
                <a:spcPts val="0"/>
              </a:spcAft>
            </a:pPr>
            <a:r>
              <a:rPr lang="en-US" sz="2800" dirty="0" smtClean="0"/>
              <a:t>Nailed to the cross (Psalm 22:16)</a:t>
            </a:r>
          </a:p>
          <a:p>
            <a:pPr marL="690563" indent="-406400">
              <a:spcAft>
                <a:spcPts val="0"/>
              </a:spcAft>
            </a:pPr>
            <a:r>
              <a:rPr lang="en-US" sz="2800" dirty="0" smtClean="0"/>
              <a:t>Crucified with thieves (Isaiah 53:12)</a:t>
            </a:r>
          </a:p>
          <a:p>
            <a:pPr marL="690563" indent="-406400">
              <a:spcAft>
                <a:spcPts val="0"/>
              </a:spcAft>
            </a:pPr>
            <a:r>
              <a:rPr lang="en-US" sz="2800" dirty="0" smtClean="0"/>
              <a:t>Ridiculed at his death (Psalm 22:7-8)</a:t>
            </a:r>
          </a:p>
          <a:p>
            <a:pPr marL="690563" indent="-406400">
              <a:spcAft>
                <a:spcPts val="0"/>
              </a:spcAft>
            </a:pPr>
            <a:r>
              <a:rPr lang="en-US" sz="2800" dirty="0" smtClean="0"/>
              <a:t>Lots cast for his clothes (Psalm 22:18)</a:t>
            </a:r>
          </a:p>
          <a:p>
            <a:pPr marL="690563" indent="-406400">
              <a:spcAft>
                <a:spcPts val="0"/>
              </a:spcAft>
            </a:pPr>
            <a:endParaRPr lang="en-US" sz="2800" dirty="0"/>
          </a:p>
          <a:p>
            <a:pPr marL="0" indent="0">
              <a:buNone/>
            </a:pPr>
            <a:r>
              <a:rPr lang="en-US" sz="3000" b="1" dirty="0" smtClean="0"/>
              <a:t>Matthew 27:30; Luke 24:39; Matthew 27:38; Matthew 27:39,35 </a:t>
            </a:r>
            <a:r>
              <a:rPr lang="en-US" sz="3000" i="1" dirty="0" smtClean="0"/>
              <a:t>(Fulfillment) </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26403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The Christ – His Burial</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0">
              <a:buNone/>
            </a:pPr>
            <a:r>
              <a:rPr lang="en-US" sz="3000" b="1" dirty="0" smtClean="0"/>
              <a:t>Isaiah 53:9</a:t>
            </a:r>
            <a:r>
              <a:rPr lang="en-US" sz="3000" dirty="0" smtClean="0"/>
              <a:t>, </a:t>
            </a:r>
            <a:r>
              <a:rPr lang="en-US" sz="3000" i="1" dirty="0"/>
              <a:t>“And </a:t>
            </a:r>
            <a:r>
              <a:rPr lang="en-US" sz="3000" i="1" dirty="0" smtClean="0"/>
              <a:t>they </a:t>
            </a:r>
            <a:r>
              <a:rPr lang="en-US" sz="3000" i="1" dirty="0"/>
              <a:t>made His grave with the </a:t>
            </a:r>
            <a:r>
              <a:rPr lang="en-US" sz="3000" i="1" dirty="0" smtClean="0"/>
              <a:t>wicked—But </a:t>
            </a:r>
            <a:r>
              <a:rPr lang="en-US" sz="3000" i="1" dirty="0"/>
              <a:t>with the rich at His death</a:t>
            </a:r>
            <a:r>
              <a:rPr lang="en-US" sz="3000" i="1" dirty="0" smtClean="0"/>
              <a:t>, because </a:t>
            </a:r>
            <a:r>
              <a:rPr lang="en-US" sz="3000" i="1" dirty="0"/>
              <a:t>He had done no violence</a:t>
            </a:r>
            <a:r>
              <a:rPr lang="en-US" sz="3000" i="1" dirty="0" smtClean="0"/>
              <a:t>, nor </a:t>
            </a:r>
            <a:r>
              <a:rPr lang="en-US" sz="3000" i="1" dirty="0"/>
              <a:t>was any deceit in His mouth</a:t>
            </a:r>
            <a:r>
              <a:rPr lang="en-US" sz="3000" i="1" dirty="0" smtClean="0"/>
              <a:t>.”</a:t>
            </a:r>
          </a:p>
          <a:p>
            <a:pPr marL="0" indent="0">
              <a:buNone/>
            </a:pPr>
            <a:endParaRPr lang="en-US" sz="800" dirty="0"/>
          </a:p>
          <a:p>
            <a:pPr marL="0" indent="0">
              <a:buNone/>
            </a:pPr>
            <a:r>
              <a:rPr lang="en-US" sz="3000" b="1" dirty="0" smtClean="0"/>
              <a:t>Matthew 27:57, 59-60</a:t>
            </a:r>
            <a:r>
              <a:rPr lang="en-US" sz="3000" dirty="0" smtClean="0"/>
              <a:t>, </a:t>
            </a:r>
            <a:r>
              <a:rPr lang="en-US" sz="3000" i="1" dirty="0" smtClean="0"/>
              <a:t>“Now when evening had come, there came a rich man from </a:t>
            </a:r>
            <a:r>
              <a:rPr lang="en-US" sz="3000" i="1" dirty="0" err="1" smtClean="0"/>
              <a:t>Arimathea</a:t>
            </a:r>
            <a:r>
              <a:rPr lang="en-US" sz="3000" i="1" dirty="0" smtClean="0"/>
              <a:t>, named Joseph, who himself had also become a disciple of Jesus… </a:t>
            </a:r>
            <a:r>
              <a:rPr lang="en-US" sz="3000" i="1" baseline="30000" dirty="0" smtClean="0"/>
              <a:t>59</a:t>
            </a:r>
            <a:r>
              <a:rPr lang="en-US" sz="3000" i="1" dirty="0" smtClean="0"/>
              <a:t> When Joseph had taken the body, he wrapped it in a clean linen cloth,  </a:t>
            </a:r>
            <a:r>
              <a:rPr lang="en-US" sz="3000" i="1" baseline="30000" dirty="0" smtClean="0"/>
              <a:t>60</a:t>
            </a:r>
            <a:r>
              <a:rPr lang="en-US" sz="3000" i="1" dirty="0" smtClean="0"/>
              <a:t> and laid it in his new tomb which he had hewn out of the rock.”</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36608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The Christ – His Resurrection</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0">
              <a:buNone/>
            </a:pPr>
            <a:r>
              <a:rPr lang="en-US" sz="3200" b="1" dirty="0" smtClean="0"/>
              <a:t>Psalm 16:10</a:t>
            </a:r>
            <a:r>
              <a:rPr lang="en-US" sz="3200" dirty="0" smtClean="0"/>
              <a:t>, </a:t>
            </a:r>
            <a:r>
              <a:rPr lang="en-US" sz="3200" i="1" dirty="0" smtClean="0"/>
              <a:t>“</a:t>
            </a:r>
            <a:r>
              <a:rPr lang="en-US" sz="3200" i="1" dirty="0"/>
              <a:t>For You will not leave my soul in </a:t>
            </a:r>
            <a:r>
              <a:rPr lang="en-US" sz="3200" i="1" dirty="0" err="1"/>
              <a:t>Sheol</a:t>
            </a:r>
            <a:r>
              <a:rPr lang="en-US" sz="3200" i="1" dirty="0" smtClean="0"/>
              <a:t>, nor </a:t>
            </a:r>
            <a:r>
              <a:rPr lang="en-US" sz="3200" i="1" dirty="0"/>
              <a:t>will You allow Your Holy One to see corruption</a:t>
            </a:r>
            <a:r>
              <a:rPr lang="en-US" sz="3200" i="1" dirty="0" smtClean="0"/>
              <a:t>.”</a:t>
            </a:r>
          </a:p>
          <a:p>
            <a:pPr marL="0" indent="0">
              <a:buNone/>
            </a:pPr>
            <a:endParaRPr lang="en-US" sz="1400" dirty="0"/>
          </a:p>
          <a:p>
            <a:pPr marL="0" indent="0">
              <a:buNone/>
            </a:pPr>
            <a:r>
              <a:rPr lang="en-US" sz="3200" b="1" dirty="0" smtClean="0"/>
              <a:t>Matthew 28:5-6</a:t>
            </a:r>
            <a:r>
              <a:rPr lang="en-US" sz="3200" dirty="0" smtClean="0"/>
              <a:t>, </a:t>
            </a:r>
            <a:r>
              <a:rPr lang="en-US" sz="3200" i="1" dirty="0" smtClean="0"/>
              <a:t>“But the angel answered and said to the women, ‘Do not be afraid, for I know that you seek Jesus who was crucified. He is not here; for He is risen, as He said.  Come, see the place where the Lord lay.”</a:t>
            </a:r>
          </a:p>
          <a:p>
            <a:pPr marL="0" indent="0">
              <a:buNone/>
            </a:pPr>
            <a:endParaRPr lang="en-US" sz="800" i="1" dirty="0" smtClean="0"/>
          </a:p>
          <a:p>
            <a:pPr marL="0" indent="0">
              <a:buNone/>
            </a:pPr>
            <a:r>
              <a:rPr lang="en-US" sz="3200" b="1" dirty="0" smtClean="0"/>
              <a:t>Acts 2:22-32</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620650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The Christ – His Ascension</a:t>
            </a:r>
            <a:endParaRPr lang="en-US" sz="4000" dirty="0"/>
          </a:p>
        </p:txBody>
      </p:sp>
      <p:sp>
        <p:nvSpPr>
          <p:cNvPr id="3" name="Content Placeholder 2"/>
          <p:cNvSpPr>
            <a:spLocks noGrp="1"/>
          </p:cNvSpPr>
          <p:nvPr>
            <p:ph idx="1"/>
          </p:nvPr>
        </p:nvSpPr>
        <p:spPr>
          <a:xfrm>
            <a:off x="457200" y="1122942"/>
            <a:ext cx="8265886" cy="5566615"/>
          </a:xfrm>
        </p:spPr>
        <p:txBody>
          <a:bodyPr anchor="t">
            <a:normAutofit fontScale="92500" lnSpcReduction="10000"/>
          </a:bodyPr>
          <a:lstStyle/>
          <a:p>
            <a:pPr marL="0" indent="0">
              <a:buNone/>
            </a:pPr>
            <a:r>
              <a:rPr lang="en-US" sz="3000" b="1" dirty="0" smtClean="0"/>
              <a:t>Psalm 110:1-3; 45:6</a:t>
            </a:r>
          </a:p>
          <a:p>
            <a:pPr marL="690563" indent="-406400">
              <a:spcAft>
                <a:spcPts val="0"/>
              </a:spcAft>
            </a:pPr>
            <a:r>
              <a:rPr lang="en-US" sz="3000" dirty="0" smtClean="0"/>
              <a:t>Jesus’ reign in Heaven as the living Lord was after His death on the cross </a:t>
            </a:r>
          </a:p>
          <a:p>
            <a:pPr marL="690563" indent="-406400">
              <a:spcAft>
                <a:spcPts val="0"/>
              </a:spcAft>
            </a:pPr>
            <a:r>
              <a:rPr lang="en-US" sz="3000" dirty="0" smtClean="0"/>
              <a:t>His reign on his throne is eternal in Heaven</a:t>
            </a:r>
          </a:p>
          <a:p>
            <a:pPr marL="284163" indent="0">
              <a:spcAft>
                <a:spcPts val="0"/>
              </a:spcAft>
              <a:buNone/>
            </a:pPr>
            <a:endParaRPr lang="en-US" sz="1000" dirty="0"/>
          </a:p>
          <a:p>
            <a:pPr marL="0" indent="0">
              <a:buNone/>
            </a:pPr>
            <a:r>
              <a:rPr lang="en-US" sz="3000" b="1" dirty="0" smtClean="0"/>
              <a:t>Acts 1:9-11, </a:t>
            </a:r>
            <a:r>
              <a:rPr lang="en-US" sz="3000" i="1" dirty="0"/>
              <a:t>“Now when He had spoken these things, while they watched, He was taken up, and a cloud received Him out of their sight. </a:t>
            </a:r>
            <a:r>
              <a:rPr lang="en-US" sz="3000" i="1" baseline="30000" dirty="0"/>
              <a:t>10</a:t>
            </a:r>
            <a:r>
              <a:rPr lang="en-US" sz="3000" i="1" dirty="0"/>
              <a:t> And while they looked steadfastly toward heaven as He went up, behold, two men stood by them in white apparel, </a:t>
            </a:r>
            <a:r>
              <a:rPr lang="en-US" sz="3000" i="1" baseline="30000" dirty="0"/>
              <a:t>11</a:t>
            </a:r>
            <a:r>
              <a:rPr lang="en-US" sz="3000" i="1" dirty="0"/>
              <a:t> who also said, “Men of Galilee, why do you stand gazing up into heaven? This same Jesus, who was taken up from you into heaven, will so come in like manner as you saw Him go into heaven.”</a:t>
            </a:r>
            <a:endParaRPr lang="en-US" sz="3000" i="1"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46520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Kingdom Prophecy</a:t>
            </a:r>
            <a:endParaRPr lang="en-US" sz="4000" dirty="0"/>
          </a:p>
        </p:txBody>
      </p:sp>
      <p:sp>
        <p:nvSpPr>
          <p:cNvPr id="3" name="Content Placeholder 2"/>
          <p:cNvSpPr>
            <a:spLocks noGrp="1"/>
          </p:cNvSpPr>
          <p:nvPr>
            <p:ph idx="1"/>
          </p:nvPr>
        </p:nvSpPr>
        <p:spPr>
          <a:xfrm>
            <a:off x="457200" y="1122943"/>
            <a:ext cx="8265886" cy="5338818"/>
          </a:xfrm>
        </p:spPr>
        <p:txBody>
          <a:bodyPr anchor="t">
            <a:noAutofit/>
          </a:bodyPr>
          <a:lstStyle/>
          <a:p>
            <a:pPr marL="528638" indent="-528638">
              <a:spcAft>
                <a:spcPts val="600"/>
              </a:spcAft>
              <a:buAutoNum type="arabicParenR"/>
              <a:tabLst>
                <a:tab pos="346075" algn="l"/>
              </a:tabLst>
            </a:pPr>
            <a:r>
              <a:rPr lang="en-US" sz="3200" dirty="0" smtClean="0"/>
              <a:t>Fulfillment of the Kingdom prophecies serve to establish the inspiration of the prophets.</a:t>
            </a:r>
          </a:p>
          <a:p>
            <a:pPr marL="528638" indent="-528638">
              <a:spcAft>
                <a:spcPts val="600"/>
              </a:spcAft>
              <a:buAutoNum type="arabicParenR"/>
              <a:tabLst>
                <a:tab pos="346075" algn="l"/>
              </a:tabLst>
            </a:pPr>
            <a:r>
              <a:rPr lang="en-US" sz="3200" dirty="0" smtClean="0"/>
              <a:t>A discussion of the texts serves to refute the false doctrine of </a:t>
            </a:r>
            <a:r>
              <a:rPr lang="en-US" sz="3200" dirty="0" err="1" smtClean="0"/>
              <a:t>Premillennialism</a:t>
            </a:r>
            <a:r>
              <a:rPr lang="en-US" sz="3200" dirty="0" smtClean="0"/>
              <a:t>.</a:t>
            </a:r>
          </a:p>
          <a:p>
            <a:pPr marL="985838" lvl="1" indent="-528638">
              <a:spcAft>
                <a:spcPts val="600"/>
              </a:spcAft>
              <a:buAutoNum type="arabicParenR"/>
              <a:tabLst>
                <a:tab pos="346075" algn="l"/>
              </a:tabLst>
            </a:pPr>
            <a:r>
              <a:rPr lang="en-US" sz="3000" dirty="0" smtClean="0"/>
              <a:t>Spiritual nature of the kingdom</a:t>
            </a:r>
          </a:p>
          <a:p>
            <a:pPr marL="985838" lvl="1" indent="-528638">
              <a:spcAft>
                <a:spcPts val="600"/>
              </a:spcAft>
              <a:buAutoNum type="arabicParenR"/>
              <a:tabLst>
                <a:tab pos="346075" algn="l"/>
              </a:tabLst>
            </a:pPr>
            <a:r>
              <a:rPr lang="en-US" sz="3000" dirty="0" smtClean="0"/>
              <a:t>Established in the 1</a:t>
            </a:r>
            <a:r>
              <a:rPr lang="en-US" sz="3000" baseline="30000" dirty="0" smtClean="0"/>
              <a:t>st</a:t>
            </a:r>
            <a:r>
              <a:rPr lang="en-US" sz="3000" dirty="0" smtClean="0"/>
              <a:t> century</a:t>
            </a:r>
          </a:p>
          <a:p>
            <a:pPr marL="985838" lvl="1" indent="-528638">
              <a:spcAft>
                <a:spcPts val="600"/>
              </a:spcAft>
              <a:buAutoNum type="arabicParenR"/>
              <a:tabLst>
                <a:tab pos="346075" algn="l"/>
              </a:tabLst>
            </a:pPr>
            <a:r>
              <a:rPr lang="en-US" sz="3000" dirty="0" smtClean="0"/>
              <a:t>Christ reigning today</a:t>
            </a:r>
            <a:endParaRPr lang="en-US" sz="3000" dirty="0"/>
          </a:p>
          <a:p>
            <a:pPr marL="528638" indent="-528638">
              <a:spcAft>
                <a:spcPts val="600"/>
              </a:spcAft>
              <a:buAutoNum type="arabicParenR"/>
              <a:tabLst>
                <a:tab pos="346075" algn="l"/>
              </a:tabLst>
            </a:pPr>
            <a:r>
              <a:rPr lang="en-US" sz="3200" dirty="0" smtClean="0"/>
              <a:t>Secular history corroborates the predictions of the prophets (re: the Roman empire)</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81889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Fine Tuned Universe</a:t>
            </a:r>
            <a:endParaRPr lang="en-US" sz="4000" dirty="0"/>
          </a:p>
        </p:txBody>
      </p:sp>
      <p:sp>
        <p:nvSpPr>
          <p:cNvPr id="3" name="Content Placeholder 2"/>
          <p:cNvSpPr>
            <a:spLocks noGrp="1"/>
          </p:cNvSpPr>
          <p:nvPr>
            <p:ph idx="1"/>
          </p:nvPr>
        </p:nvSpPr>
        <p:spPr>
          <a:xfrm>
            <a:off x="457200" y="957943"/>
            <a:ext cx="8265886" cy="5486399"/>
          </a:xfrm>
        </p:spPr>
        <p:txBody>
          <a:bodyPr anchor="t">
            <a:normAutofit fontScale="92500"/>
          </a:bodyPr>
          <a:lstStyle/>
          <a:p>
            <a:pPr marL="0" indent="290513">
              <a:buNone/>
            </a:pPr>
            <a:endParaRPr lang="en-US" sz="800" dirty="0"/>
          </a:p>
          <a:p>
            <a:pPr marL="0" indent="290513">
              <a:buNone/>
            </a:pPr>
            <a:r>
              <a:rPr lang="en-US" sz="2800" dirty="0"/>
              <a:t>If John wins a 1-in-1,000,000,000 lottery game, you would not immediately be tempted to think that John (or someone acting on his behalf) cheated. If, however, John won three consecutive 1-in-1,000 lotteries, you would immediately be tempted to think that John (or someone acting on his behalf) cheated. Schlesinger believes that the intuitive reaction to these two scenarios is </a:t>
            </a:r>
            <a:r>
              <a:rPr lang="en-US" sz="2800" dirty="0" err="1"/>
              <a:t>epistemically</a:t>
            </a:r>
            <a:r>
              <a:rPr lang="en-US" sz="2800" dirty="0"/>
              <a:t> justified. The structure of the latter event is such that it… justifies a belief that intelligent design is the cause… Despite the fact that the probability of winning three consecutive 1-in-1,000 games is exactly the same as the probability of winning one 1-in-1,000,000,000 game, the former event… warrants an inference of intelligent design.</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4060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Time of Establishment</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0">
              <a:buNone/>
            </a:pPr>
            <a:r>
              <a:rPr lang="en-US" sz="3200" b="1" dirty="0" smtClean="0"/>
              <a:t>Daniel 2:44</a:t>
            </a:r>
            <a:r>
              <a:rPr lang="en-US" sz="3200" dirty="0" smtClean="0"/>
              <a:t>, </a:t>
            </a:r>
            <a:r>
              <a:rPr lang="en-US" sz="3200" i="1" dirty="0" smtClean="0"/>
              <a:t>“</a:t>
            </a:r>
            <a:r>
              <a:rPr lang="en-US" sz="3200" i="1" dirty="0"/>
              <a:t>And in the days of these kings the God of heaven will set up a kingdom which shall never be destroyed; and the kingdom shall not be left to other people; it shall break in pieces and consume all these kingdoms, and it shall stand forever</a:t>
            </a:r>
            <a:r>
              <a:rPr lang="en-US" sz="3200" i="1" dirty="0" smtClean="0"/>
              <a:t>.”</a:t>
            </a:r>
          </a:p>
          <a:p>
            <a:pPr marL="752475" indent="-406400"/>
            <a:r>
              <a:rPr lang="en-US" sz="3200" dirty="0" smtClean="0"/>
              <a:t>Nebuchadnezzar’s Dream (2:31-35)</a:t>
            </a:r>
          </a:p>
          <a:p>
            <a:pPr marL="752475" indent="-406400"/>
            <a:r>
              <a:rPr lang="en-US" sz="3200" dirty="0" smtClean="0"/>
              <a:t>Interpretation (2:37-45)  </a:t>
            </a:r>
            <a:r>
              <a:rPr lang="en-US" sz="3200" i="1" dirty="0" smtClean="0"/>
              <a:t>“The dream is certain, and its interpretation is sure.”</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877440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Time, Place, Message, Extent, nature</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0">
              <a:buNone/>
            </a:pPr>
            <a:r>
              <a:rPr lang="en-US" sz="3200" b="1" dirty="0" smtClean="0"/>
              <a:t>(Isaiah 2:1-4)</a:t>
            </a:r>
            <a:r>
              <a:rPr lang="en-US" sz="3200" dirty="0" smtClean="0"/>
              <a:t>, Read</a:t>
            </a:r>
          </a:p>
          <a:p>
            <a:pPr marL="690563" indent="-344488"/>
            <a:r>
              <a:rPr lang="en-US" sz="3200" b="1" dirty="0" smtClean="0"/>
              <a:t>Time</a:t>
            </a:r>
            <a:r>
              <a:rPr lang="en-US" sz="3200" dirty="0" smtClean="0"/>
              <a:t> </a:t>
            </a:r>
            <a:r>
              <a:rPr lang="en-US" sz="3200" i="1" dirty="0" smtClean="0"/>
              <a:t>(“latter days”) </a:t>
            </a:r>
            <a:r>
              <a:rPr lang="en-US" sz="3200" dirty="0" smtClean="0"/>
              <a:t>cf. Acts 2:17;  Heb. 1:1-2</a:t>
            </a:r>
          </a:p>
          <a:p>
            <a:pPr marL="752475" indent="-406400"/>
            <a:r>
              <a:rPr lang="en-US" sz="3200" b="1" dirty="0" smtClean="0"/>
              <a:t>Place </a:t>
            </a:r>
            <a:r>
              <a:rPr lang="en-US" sz="3200" i="1" dirty="0" smtClean="0"/>
              <a:t>(“Zion/Jerusalem”) </a:t>
            </a:r>
            <a:r>
              <a:rPr lang="en-US" sz="3200" dirty="0" smtClean="0"/>
              <a:t>cf. Acts 1:6-8; 2:5</a:t>
            </a:r>
          </a:p>
          <a:p>
            <a:pPr marL="752475" indent="-406400"/>
            <a:r>
              <a:rPr lang="en-US" sz="3200" b="1" dirty="0" smtClean="0"/>
              <a:t>Message</a:t>
            </a:r>
            <a:r>
              <a:rPr lang="en-US" sz="3200" dirty="0" smtClean="0"/>
              <a:t> </a:t>
            </a:r>
            <a:r>
              <a:rPr lang="en-US" sz="3200" i="1" dirty="0" smtClean="0"/>
              <a:t>(“the law”) </a:t>
            </a:r>
            <a:r>
              <a:rPr lang="en-US" sz="3200" dirty="0" smtClean="0"/>
              <a:t>cf. Acts 2:4,14</a:t>
            </a:r>
          </a:p>
          <a:p>
            <a:pPr marL="752475" indent="-406400"/>
            <a:r>
              <a:rPr lang="en-US" sz="3200" b="1" dirty="0" smtClean="0"/>
              <a:t>Extent</a:t>
            </a:r>
            <a:r>
              <a:rPr lang="en-US" sz="3200" dirty="0" smtClean="0"/>
              <a:t> </a:t>
            </a:r>
            <a:r>
              <a:rPr lang="en-US" sz="3200" i="1" dirty="0" smtClean="0"/>
              <a:t>(“all nations”) </a:t>
            </a:r>
            <a:r>
              <a:rPr lang="en-US" sz="3200" dirty="0" smtClean="0"/>
              <a:t>cf. Acts 2:5; 11:18</a:t>
            </a:r>
          </a:p>
          <a:p>
            <a:pPr marL="752475" indent="-406400"/>
            <a:r>
              <a:rPr lang="en-US" sz="3200" b="1" dirty="0" smtClean="0"/>
              <a:t>Nature</a:t>
            </a:r>
            <a:r>
              <a:rPr lang="en-US" sz="3200" dirty="0" smtClean="0"/>
              <a:t> (see verse 4/ spiritual) cf. John 18:36</a:t>
            </a:r>
          </a:p>
          <a:p>
            <a:pPr marL="752475" indent="-406400"/>
            <a:endParaRPr lang="en-US" sz="3200" dirty="0"/>
          </a:p>
          <a:p>
            <a:pPr marL="0" indent="0">
              <a:buNone/>
            </a:pPr>
            <a:r>
              <a:rPr lang="en-US" sz="3200" dirty="0" smtClean="0"/>
              <a:t>Nothing in this prophecy fits the Premillennial view of the Kingdom of Christ.</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808833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Christ on Throne</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0">
              <a:buNone/>
            </a:pPr>
            <a:r>
              <a:rPr lang="en-US" sz="3200" b="1" dirty="0" smtClean="0"/>
              <a:t>2 Samuel 7:12-13</a:t>
            </a:r>
            <a:r>
              <a:rPr lang="en-US" sz="3200" dirty="0" smtClean="0"/>
              <a:t>, </a:t>
            </a:r>
            <a:r>
              <a:rPr lang="en-US" sz="3200" i="1" dirty="0" smtClean="0"/>
              <a:t>“When </a:t>
            </a:r>
            <a:r>
              <a:rPr lang="en-US" sz="3200" i="1" dirty="0"/>
              <a:t>your days are fulfilled and you rest with your fathers, I will set up your seed after you, who will come from your body, and I will establish his kingdom. </a:t>
            </a:r>
            <a:r>
              <a:rPr lang="en-US" sz="3200" i="1" baseline="30000" dirty="0"/>
              <a:t>13 </a:t>
            </a:r>
            <a:r>
              <a:rPr lang="en-US" sz="3200" i="1" dirty="0"/>
              <a:t>He shall build a house for My name, and I will establish the throne of his kingdom forever</a:t>
            </a:r>
            <a:r>
              <a:rPr lang="en-US" sz="3200" i="1" dirty="0" smtClean="0"/>
              <a:t>.”</a:t>
            </a:r>
          </a:p>
          <a:p>
            <a:pPr marL="0" indent="0">
              <a:buNone/>
            </a:pPr>
            <a:endParaRPr lang="en-US" sz="3200" i="1" dirty="0"/>
          </a:p>
          <a:p>
            <a:r>
              <a:rPr lang="en-US" sz="3200" b="1" dirty="0" smtClean="0"/>
              <a:t>cf. Acts 2:29-33</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095204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Christ receiving glory &amp; kingdom</a:t>
            </a:r>
            <a:endParaRPr lang="en-US" sz="4000" dirty="0"/>
          </a:p>
        </p:txBody>
      </p:sp>
      <p:sp>
        <p:nvSpPr>
          <p:cNvPr id="3" name="Content Placeholder 2"/>
          <p:cNvSpPr>
            <a:spLocks noGrp="1"/>
          </p:cNvSpPr>
          <p:nvPr>
            <p:ph idx="1"/>
          </p:nvPr>
        </p:nvSpPr>
        <p:spPr>
          <a:xfrm>
            <a:off x="457200" y="1122942"/>
            <a:ext cx="8265886" cy="5566615"/>
          </a:xfrm>
        </p:spPr>
        <p:txBody>
          <a:bodyPr anchor="t">
            <a:normAutofit lnSpcReduction="10000"/>
          </a:bodyPr>
          <a:lstStyle/>
          <a:p>
            <a:pPr marL="0" indent="0">
              <a:buNone/>
            </a:pPr>
            <a:r>
              <a:rPr lang="en-US" sz="3200" b="1" dirty="0" smtClean="0"/>
              <a:t>Daniel 7:13-14</a:t>
            </a:r>
            <a:r>
              <a:rPr lang="en-US" sz="3200" dirty="0" smtClean="0"/>
              <a:t>, </a:t>
            </a:r>
            <a:r>
              <a:rPr lang="en-US" sz="3200" i="1" dirty="0" smtClean="0"/>
              <a:t>“I </a:t>
            </a:r>
            <a:r>
              <a:rPr lang="en-US" sz="3200" i="1" dirty="0"/>
              <a:t>was watching in the night visions</a:t>
            </a:r>
            <a:r>
              <a:rPr lang="en-US" sz="3200" i="1" dirty="0" smtClean="0"/>
              <a:t>, and </a:t>
            </a:r>
            <a:r>
              <a:rPr lang="en-US" sz="3200" i="1" dirty="0"/>
              <a:t>behold, One like the Son of Man</a:t>
            </a:r>
            <a:r>
              <a:rPr lang="en-US" sz="3200" i="1" dirty="0" smtClean="0"/>
              <a:t>, coming </a:t>
            </a:r>
            <a:r>
              <a:rPr lang="en-US" sz="3200" i="1" dirty="0"/>
              <a:t>with the clouds of heaven</a:t>
            </a:r>
            <a:r>
              <a:rPr lang="en-US" sz="3200" i="1" dirty="0" smtClean="0"/>
              <a:t>! He </a:t>
            </a:r>
            <a:r>
              <a:rPr lang="en-US" sz="3200" i="1" dirty="0"/>
              <a:t>came to the Ancient of Days</a:t>
            </a:r>
            <a:r>
              <a:rPr lang="en-US" sz="3200" i="1" dirty="0" smtClean="0"/>
              <a:t>, and </a:t>
            </a:r>
            <a:r>
              <a:rPr lang="en-US" sz="3200" i="1" dirty="0"/>
              <a:t>they brought Him near before Him</a:t>
            </a:r>
            <a:r>
              <a:rPr lang="en-US" sz="3200" i="1" dirty="0" smtClean="0"/>
              <a:t>. </a:t>
            </a:r>
            <a:r>
              <a:rPr lang="en-US" sz="3200" i="1" baseline="30000" dirty="0" smtClean="0"/>
              <a:t>14</a:t>
            </a:r>
            <a:r>
              <a:rPr lang="en-US" sz="3200" i="1" baseline="30000" dirty="0"/>
              <a:t> </a:t>
            </a:r>
            <a:r>
              <a:rPr lang="en-US" sz="3200" i="1" dirty="0"/>
              <a:t>Then to Him was given dominion and glory and a kingdom</a:t>
            </a:r>
            <a:r>
              <a:rPr lang="en-US" sz="3200" i="1" dirty="0" smtClean="0"/>
              <a:t>, that </a:t>
            </a:r>
            <a:r>
              <a:rPr lang="en-US" sz="3200" i="1" dirty="0"/>
              <a:t>all peoples, nations, and languages should serve Him</a:t>
            </a:r>
            <a:r>
              <a:rPr lang="en-US" sz="3200" i="1" dirty="0" smtClean="0"/>
              <a:t>. His </a:t>
            </a:r>
            <a:r>
              <a:rPr lang="en-US" sz="3200" i="1" dirty="0"/>
              <a:t>dominion is an everlasting dominion</a:t>
            </a:r>
            <a:r>
              <a:rPr lang="en-US" sz="3200" i="1" dirty="0" smtClean="0"/>
              <a:t>, which </a:t>
            </a:r>
            <a:r>
              <a:rPr lang="en-US" sz="3200" i="1" dirty="0"/>
              <a:t>shall not pass away</a:t>
            </a:r>
            <a:r>
              <a:rPr lang="en-US" sz="3200" i="1" dirty="0" smtClean="0"/>
              <a:t>, and </a:t>
            </a:r>
            <a:r>
              <a:rPr lang="en-US" sz="3200" i="1" dirty="0"/>
              <a:t>His kingdom the </a:t>
            </a:r>
            <a:r>
              <a:rPr lang="en-US" sz="3200" i="1" dirty="0" smtClean="0"/>
              <a:t>one which </a:t>
            </a:r>
            <a:r>
              <a:rPr lang="en-US" sz="3200" i="1" dirty="0"/>
              <a:t>shall not be destroyed</a:t>
            </a:r>
            <a:r>
              <a:rPr lang="en-US" sz="3200" i="1" dirty="0" smtClean="0"/>
              <a:t>.”</a:t>
            </a:r>
          </a:p>
          <a:p>
            <a:pPr marL="0" indent="0">
              <a:buNone/>
            </a:pPr>
            <a:endParaRPr lang="en-US" sz="900" i="1" dirty="0"/>
          </a:p>
          <a:p>
            <a:r>
              <a:rPr lang="en-US" sz="3200" b="1" dirty="0" smtClean="0"/>
              <a:t>cf. Acts 1:9</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078574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The Mountain of the Lord’s House</a:t>
            </a:r>
            <a:endParaRPr lang="en-US" sz="4000" dirty="0"/>
          </a:p>
        </p:txBody>
      </p:sp>
      <p:sp>
        <p:nvSpPr>
          <p:cNvPr id="3" name="Content Placeholder 2"/>
          <p:cNvSpPr>
            <a:spLocks noGrp="1"/>
          </p:cNvSpPr>
          <p:nvPr>
            <p:ph idx="1"/>
          </p:nvPr>
        </p:nvSpPr>
        <p:spPr>
          <a:xfrm>
            <a:off x="457200" y="1122942"/>
            <a:ext cx="8265886" cy="5566615"/>
          </a:xfrm>
        </p:spPr>
        <p:txBody>
          <a:bodyPr anchor="t">
            <a:normAutofit lnSpcReduction="10000"/>
          </a:bodyPr>
          <a:lstStyle/>
          <a:p>
            <a:pPr marL="0" indent="0">
              <a:buNone/>
            </a:pPr>
            <a:r>
              <a:rPr lang="en-US" sz="3200" b="1" dirty="0" smtClean="0"/>
              <a:t>Micah 4:1-2</a:t>
            </a:r>
            <a:r>
              <a:rPr lang="en-US" sz="3200" dirty="0" smtClean="0"/>
              <a:t>, </a:t>
            </a:r>
            <a:r>
              <a:rPr lang="en-US" sz="3200" i="1" dirty="0" smtClean="0"/>
              <a:t>“</a:t>
            </a:r>
            <a:r>
              <a:rPr lang="en-US" sz="3200" i="1" dirty="0"/>
              <a:t>Now it shall come to pass in the latter </a:t>
            </a:r>
            <a:r>
              <a:rPr lang="en-US" sz="3200" i="1" dirty="0" smtClean="0"/>
              <a:t>days that </a:t>
            </a:r>
            <a:r>
              <a:rPr lang="en-US" sz="3200" i="1" dirty="0"/>
              <a:t>the mountain of the </a:t>
            </a:r>
            <a:r>
              <a:rPr lang="en-US" sz="3200" i="1" cap="small" dirty="0"/>
              <a:t>Lord</a:t>
            </a:r>
            <a:r>
              <a:rPr lang="en-US" sz="3200" i="1" dirty="0"/>
              <a:t>’s </a:t>
            </a:r>
            <a:r>
              <a:rPr lang="en-US" sz="3200" i="1" dirty="0" smtClean="0"/>
              <a:t>house shall </a:t>
            </a:r>
            <a:r>
              <a:rPr lang="en-US" sz="3200" i="1" dirty="0"/>
              <a:t>be </a:t>
            </a:r>
            <a:r>
              <a:rPr lang="en-US" sz="3200" i="1" dirty="0" smtClean="0"/>
              <a:t> established </a:t>
            </a:r>
            <a:r>
              <a:rPr lang="en-US" sz="3200" i="1" dirty="0"/>
              <a:t>on the top of the mountains</a:t>
            </a:r>
            <a:r>
              <a:rPr lang="en-US" sz="3200" i="1" dirty="0" smtClean="0"/>
              <a:t>, and </a:t>
            </a:r>
            <a:r>
              <a:rPr lang="en-US" sz="3200" i="1" dirty="0"/>
              <a:t>shall be exalted above the hills</a:t>
            </a:r>
            <a:r>
              <a:rPr lang="en-US" sz="3200" i="1" dirty="0" smtClean="0"/>
              <a:t>; and </a:t>
            </a:r>
            <a:r>
              <a:rPr lang="en-US" sz="3200" i="1" dirty="0"/>
              <a:t>peoples shall flow to it</a:t>
            </a:r>
            <a:r>
              <a:rPr lang="en-US" sz="3200" i="1" dirty="0" smtClean="0"/>
              <a:t>. </a:t>
            </a:r>
            <a:r>
              <a:rPr lang="en-US" sz="3200" i="1" baseline="30000" dirty="0" smtClean="0"/>
              <a:t>2</a:t>
            </a:r>
            <a:r>
              <a:rPr lang="en-US" sz="3200" i="1" baseline="30000" dirty="0"/>
              <a:t> </a:t>
            </a:r>
            <a:r>
              <a:rPr lang="en-US" sz="3200" i="1" dirty="0"/>
              <a:t>Many nations shall come and say</a:t>
            </a:r>
            <a:r>
              <a:rPr lang="en-US" sz="3200" i="1" dirty="0" smtClean="0"/>
              <a:t>, ‘Come</a:t>
            </a:r>
            <a:r>
              <a:rPr lang="en-US" sz="3200" i="1" dirty="0"/>
              <a:t>, and let us go up to the mountain of the </a:t>
            </a:r>
            <a:r>
              <a:rPr lang="en-US" sz="3200" i="1" cap="small" dirty="0"/>
              <a:t>Lord</a:t>
            </a:r>
            <a:r>
              <a:rPr lang="en-US" sz="3200" i="1" dirty="0" smtClean="0"/>
              <a:t>, to </a:t>
            </a:r>
            <a:r>
              <a:rPr lang="en-US" sz="3200" i="1" dirty="0"/>
              <a:t>the house of the God of Jacob</a:t>
            </a:r>
            <a:r>
              <a:rPr lang="en-US" sz="3200" i="1" dirty="0" smtClean="0"/>
              <a:t>; He </a:t>
            </a:r>
            <a:r>
              <a:rPr lang="en-US" sz="3200" i="1" dirty="0"/>
              <a:t>will teach us His ways</a:t>
            </a:r>
            <a:r>
              <a:rPr lang="en-US" sz="3200" i="1" dirty="0" smtClean="0"/>
              <a:t>, and </a:t>
            </a:r>
            <a:r>
              <a:rPr lang="en-US" sz="3200" i="1" dirty="0"/>
              <a:t>we shall walk in His paths</a:t>
            </a:r>
            <a:r>
              <a:rPr lang="en-US" sz="3200" i="1" dirty="0" smtClean="0"/>
              <a:t>.’ For </a:t>
            </a:r>
            <a:r>
              <a:rPr lang="en-US" sz="3200" i="1" dirty="0"/>
              <a:t>out of Zion the law shall go forth</a:t>
            </a:r>
            <a:r>
              <a:rPr lang="en-US" sz="3200" i="1" dirty="0" smtClean="0"/>
              <a:t>, and </a:t>
            </a:r>
            <a:r>
              <a:rPr lang="en-US" sz="3200" i="1" dirty="0"/>
              <a:t>the word of the </a:t>
            </a:r>
            <a:r>
              <a:rPr lang="en-US" sz="3200" i="1" cap="small" dirty="0"/>
              <a:t>Lord</a:t>
            </a:r>
            <a:r>
              <a:rPr lang="en-US" sz="3200" i="1" dirty="0"/>
              <a:t> from Jerusalem</a:t>
            </a:r>
            <a:r>
              <a:rPr lang="en-US" sz="3200" i="1" dirty="0" smtClean="0"/>
              <a:t>.”</a:t>
            </a:r>
          </a:p>
          <a:p>
            <a:pPr marL="0" indent="0">
              <a:buNone/>
            </a:pPr>
            <a:endParaRPr lang="en-US" sz="900" i="1" dirty="0"/>
          </a:p>
          <a:p>
            <a:r>
              <a:rPr lang="en-US" sz="3200" b="1" dirty="0" smtClean="0"/>
              <a:t>cf. Acts 2:14-47</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869460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New covenant, spiritual in nature</a:t>
            </a:r>
            <a:endParaRPr lang="en-US" sz="4000" dirty="0"/>
          </a:p>
        </p:txBody>
      </p:sp>
      <p:sp>
        <p:nvSpPr>
          <p:cNvPr id="3" name="Content Placeholder 2"/>
          <p:cNvSpPr>
            <a:spLocks noGrp="1"/>
          </p:cNvSpPr>
          <p:nvPr>
            <p:ph idx="1"/>
          </p:nvPr>
        </p:nvSpPr>
        <p:spPr>
          <a:xfrm>
            <a:off x="457200" y="1122942"/>
            <a:ext cx="8265886" cy="5566615"/>
          </a:xfrm>
        </p:spPr>
        <p:txBody>
          <a:bodyPr anchor="t">
            <a:normAutofit/>
          </a:bodyPr>
          <a:lstStyle/>
          <a:p>
            <a:pPr marL="0" indent="0">
              <a:buNone/>
            </a:pPr>
            <a:r>
              <a:rPr lang="en-US" sz="3200" b="1" dirty="0" smtClean="0"/>
              <a:t>(Jeremiah 31:31-34)</a:t>
            </a:r>
            <a:r>
              <a:rPr lang="en-US" sz="3200" dirty="0" smtClean="0"/>
              <a:t>, Read</a:t>
            </a:r>
          </a:p>
          <a:p>
            <a:pPr marL="690563" indent="-344488"/>
            <a:r>
              <a:rPr lang="en-US" sz="3200" b="1" dirty="0" smtClean="0"/>
              <a:t>Future time </a:t>
            </a:r>
            <a:r>
              <a:rPr lang="en-US" sz="3200" i="1" dirty="0" smtClean="0"/>
              <a:t>(“days are coming”)</a:t>
            </a:r>
          </a:p>
          <a:p>
            <a:pPr marL="690563" indent="-344488"/>
            <a:r>
              <a:rPr lang="en-US" sz="3200" b="1" dirty="0" smtClean="0"/>
              <a:t>New Covenant</a:t>
            </a:r>
          </a:p>
          <a:p>
            <a:pPr marL="690563" indent="-344488"/>
            <a:r>
              <a:rPr lang="en-US" sz="3200" b="1" dirty="0" smtClean="0"/>
              <a:t>Different in nature</a:t>
            </a:r>
          </a:p>
          <a:p>
            <a:pPr marL="1147763" lvl="1" indent="-344488"/>
            <a:r>
              <a:rPr lang="en-US" sz="3000" i="1" dirty="0" smtClean="0"/>
              <a:t>“not according to the covenant that I made with their fathers”</a:t>
            </a:r>
            <a:endParaRPr lang="en-US" sz="3200" dirty="0" smtClean="0"/>
          </a:p>
          <a:p>
            <a:pPr marL="1147763" lvl="1" indent="-344488"/>
            <a:r>
              <a:rPr lang="en-US" sz="3200" i="1" dirty="0" smtClean="0"/>
              <a:t>“they all shall know me”</a:t>
            </a:r>
          </a:p>
          <a:p>
            <a:pPr marL="1147763" lvl="1" indent="-344488"/>
            <a:r>
              <a:rPr lang="en-US" sz="3200" i="1" dirty="0" smtClean="0"/>
              <a:t>“their sin I will remember no more”</a:t>
            </a:r>
            <a:endParaRPr lang="en-US" sz="3000" i="1" dirty="0" smtClean="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262348"/>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Uniformity in Purpose and Teaching</a:t>
            </a:r>
            <a:endParaRPr lang="en-US" sz="4000" dirty="0"/>
          </a:p>
        </p:txBody>
      </p:sp>
      <p:sp>
        <p:nvSpPr>
          <p:cNvPr id="3" name="Content Placeholder 2"/>
          <p:cNvSpPr>
            <a:spLocks noGrp="1"/>
          </p:cNvSpPr>
          <p:nvPr>
            <p:ph idx="1"/>
          </p:nvPr>
        </p:nvSpPr>
        <p:spPr>
          <a:xfrm>
            <a:off x="457200" y="1122943"/>
            <a:ext cx="8265886" cy="5338818"/>
          </a:xfrm>
        </p:spPr>
        <p:txBody>
          <a:bodyPr anchor="t">
            <a:noAutofit/>
          </a:bodyPr>
          <a:lstStyle/>
          <a:p>
            <a:pPr marL="528638" indent="-528638">
              <a:spcAft>
                <a:spcPts val="600"/>
              </a:spcAft>
              <a:buAutoNum type="arabicParenR"/>
              <a:tabLst>
                <a:tab pos="346075" algn="l"/>
              </a:tabLst>
            </a:pPr>
            <a:r>
              <a:rPr lang="en-US" sz="3200" dirty="0" smtClean="0"/>
              <a:t>The Bible was written over a period of 1600 years, a period of about 40 generations, by over 40 different authors with different backgrounds, occupations and education</a:t>
            </a:r>
          </a:p>
          <a:p>
            <a:pPr marL="528638" indent="-528638">
              <a:spcAft>
                <a:spcPts val="600"/>
              </a:spcAft>
              <a:buAutoNum type="arabicParenR"/>
              <a:tabLst>
                <a:tab pos="346075" algn="l"/>
              </a:tabLst>
            </a:pPr>
            <a:r>
              <a:rPr lang="en-US" sz="3200" dirty="0" smtClean="0"/>
              <a:t>Despite all of this diversity in background there is a remarkable harmony found in the writings of the Bible.  This harmony goes from the fall of man in Genesis, to the ultimate exaltation of man revealed at the end of the book of Revelation.</a:t>
            </a:r>
            <a:endParaRPr lang="en-US" sz="32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34688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Examples:  Authors of the Bible</a:t>
            </a:r>
            <a:endParaRPr lang="en-US" sz="4000" dirty="0"/>
          </a:p>
        </p:txBody>
      </p:sp>
      <p:sp>
        <p:nvSpPr>
          <p:cNvPr id="3" name="Content Placeholder 2"/>
          <p:cNvSpPr>
            <a:spLocks noGrp="1"/>
          </p:cNvSpPr>
          <p:nvPr>
            <p:ph idx="1"/>
          </p:nvPr>
        </p:nvSpPr>
        <p:spPr>
          <a:xfrm>
            <a:off x="457200" y="1122943"/>
            <a:ext cx="8265886" cy="5338818"/>
          </a:xfrm>
        </p:spPr>
        <p:txBody>
          <a:bodyPr anchor="t">
            <a:noAutofit/>
          </a:bodyPr>
          <a:lstStyle/>
          <a:p>
            <a:pPr marL="528638" indent="-528638">
              <a:spcAft>
                <a:spcPts val="600"/>
              </a:spcAft>
              <a:buAutoNum type="arabicParenR"/>
              <a:tabLst>
                <a:tab pos="346075" algn="l"/>
              </a:tabLst>
            </a:pPr>
            <a:r>
              <a:rPr lang="en-US" sz="3200" dirty="0" smtClean="0"/>
              <a:t>Moses was a political leader, educated in Egypt; Amos was a herdsman; Joshua was a military general; Nehemiah was a cupbearer to a king; Daniel was a prime minister; Solomon was a King.</a:t>
            </a:r>
          </a:p>
          <a:p>
            <a:pPr marL="528638" indent="-528638">
              <a:spcAft>
                <a:spcPts val="600"/>
              </a:spcAft>
              <a:buAutoNum type="arabicParenR"/>
              <a:tabLst>
                <a:tab pos="346075" algn="l"/>
              </a:tabLst>
            </a:pPr>
            <a:r>
              <a:rPr lang="en-US" sz="3200" dirty="0" smtClean="0"/>
              <a:t>Peter was a fisherman; Luke was a physician; Paul was a tentmaker and well educated Roman citizen.</a:t>
            </a:r>
            <a:endParaRPr lang="en-US" sz="32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35492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Examples:  Backgrounds</a:t>
            </a:r>
            <a:endParaRPr lang="en-US" sz="4000" dirty="0"/>
          </a:p>
        </p:txBody>
      </p:sp>
      <p:sp>
        <p:nvSpPr>
          <p:cNvPr id="3" name="Content Placeholder 2"/>
          <p:cNvSpPr>
            <a:spLocks noGrp="1"/>
          </p:cNvSpPr>
          <p:nvPr>
            <p:ph idx="1"/>
          </p:nvPr>
        </p:nvSpPr>
        <p:spPr>
          <a:xfrm>
            <a:off x="457200" y="1122943"/>
            <a:ext cx="8265886" cy="5338818"/>
          </a:xfrm>
        </p:spPr>
        <p:txBody>
          <a:bodyPr anchor="t">
            <a:noAutofit/>
          </a:bodyPr>
          <a:lstStyle/>
          <a:p>
            <a:pPr marL="528638" indent="-528638">
              <a:spcAft>
                <a:spcPts val="600"/>
              </a:spcAft>
              <a:buAutoNum type="arabicParenR"/>
              <a:tabLst>
                <a:tab pos="346075" algn="l"/>
              </a:tabLst>
            </a:pPr>
            <a:r>
              <a:rPr lang="en-US" sz="3200" dirty="0" smtClean="0"/>
              <a:t>Moses wrote in the wilderness; Jeremiah wrote in a dungeon; Daniel wrote in a palace; Luke wrote while traveling; Paul wrote while in prison; John wrote while exiled on Patmos.</a:t>
            </a:r>
          </a:p>
          <a:p>
            <a:pPr marL="528638" indent="-528638">
              <a:spcAft>
                <a:spcPts val="600"/>
              </a:spcAft>
              <a:buAutoNum type="arabicParenR"/>
              <a:tabLst>
                <a:tab pos="346075" algn="l"/>
              </a:tabLst>
            </a:pPr>
            <a:r>
              <a:rPr lang="en-US" sz="3200" dirty="0" smtClean="0"/>
              <a:t>David wrote in times of war, while his son   Solomon wrote in times of peace.  Some authors wrote while in the throes of woe and despair, others at the height of joy.</a:t>
            </a:r>
          </a:p>
          <a:p>
            <a:pPr marL="528638" indent="-528638">
              <a:spcAft>
                <a:spcPts val="600"/>
              </a:spcAft>
              <a:buAutoNum type="arabicParenR"/>
              <a:tabLst>
                <a:tab pos="346075" algn="l"/>
              </a:tabLst>
            </a:pPr>
            <a:r>
              <a:rPr lang="en-US" sz="3200" dirty="0" smtClean="0"/>
              <a:t>The Bible was written by men on three different continents (Asia, Africa, Europe).</a:t>
            </a:r>
            <a:endParaRPr lang="en-US" sz="3200" dirty="0"/>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90376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3202"/>
            <a:ext cx="8265886" cy="682171"/>
          </a:xfrm>
        </p:spPr>
        <p:txBody>
          <a:bodyPr>
            <a:normAutofit fontScale="90000"/>
          </a:bodyPr>
          <a:lstStyle/>
          <a:p>
            <a:r>
              <a:rPr lang="en-US" sz="4000" dirty="0" smtClean="0"/>
              <a:t>Examples:  Backgrounds (cont.)</a:t>
            </a:r>
            <a:endParaRPr lang="en-US" sz="4000" dirty="0"/>
          </a:p>
        </p:txBody>
      </p:sp>
      <p:sp>
        <p:nvSpPr>
          <p:cNvPr id="3" name="Content Placeholder 2"/>
          <p:cNvSpPr>
            <a:spLocks noGrp="1"/>
          </p:cNvSpPr>
          <p:nvPr>
            <p:ph idx="1"/>
          </p:nvPr>
        </p:nvSpPr>
        <p:spPr>
          <a:xfrm>
            <a:off x="457200" y="1122943"/>
            <a:ext cx="8265886" cy="5338818"/>
          </a:xfrm>
        </p:spPr>
        <p:txBody>
          <a:bodyPr anchor="t">
            <a:noAutofit/>
          </a:bodyPr>
          <a:lstStyle/>
          <a:p>
            <a:pPr marL="528638" indent="-528638">
              <a:spcAft>
                <a:spcPts val="600"/>
              </a:spcAft>
              <a:buFont typeface="+mj-lt"/>
              <a:buAutoNum type="arabicParenR" startAt="4"/>
              <a:tabLst>
                <a:tab pos="346075" algn="l"/>
              </a:tabLst>
            </a:pPr>
            <a:r>
              <a:rPr lang="en-US" sz="3200" dirty="0" smtClean="0"/>
              <a:t>The Bible was written in three different languages (Hebrew, Aramaic, Greek).</a:t>
            </a:r>
          </a:p>
          <a:p>
            <a:pPr marL="528638" indent="-528638">
              <a:spcAft>
                <a:spcPts val="600"/>
              </a:spcAft>
              <a:buFont typeface="+mj-lt"/>
              <a:buAutoNum type="arabicParenR" startAt="4"/>
              <a:tabLst>
                <a:tab pos="346075" algn="l"/>
              </a:tabLst>
            </a:pPr>
            <a:r>
              <a:rPr lang="en-US" sz="3200" dirty="0" smtClean="0"/>
              <a:t>The Bible deals with extremely controversial topics such as:  The origins of the universe, God’s nature, Sin, and the Redemption of man.</a:t>
            </a:r>
          </a:p>
        </p:txBody>
      </p:sp>
      <p:cxnSp>
        <p:nvCxnSpPr>
          <p:cNvPr id="5" name="Straight Connector 4"/>
          <p:cNvCxnSpPr/>
          <p:nvPr/>
        </p:nvCxnSpPr>
        <p:spPr>
          <a:xfrm>
            <a:off x="457200" y="841829"/>
            <a:ext cx="826588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776383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TC103457452[[fn=Celestial]]</Template>
  <TotalTime>1731</TotalTime>
  <Words>13252</Words>
  <Application>Microsoft Office PowerPoint</Application>
  <PresentationFormat>On-screen Show (4:3)</PresentationFormat>
  <Paragraphs>862</Paragraphs>
  <Slides>101</Slides>
  <Notes>101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101</vt:i4>
      </vt:variant>
    </vt:vector>
  </HeadingPairs>
  <TitlesOfParts>
    <vt:vector size="106" baseType="lpstr">
      <vt:lpstr>Arial</vt:lpstr>
      <vt:lpstr>Bodoni MT Condensed</vt:lpstr>
      <vt:lpstr>Calibri</vt:lpstr>
      <vt:lpstr>Calibri Light</vt:lpstr>
      <vt:lpstr>Celestial</vt:lpstr>
      <vt:lpstr>Apologetics</vt:lpstr>
      <vt:lpstr>Purpose of Class</vt:lpstr>
      <vt:lpstr>Methodology of Class</vt:lpstr>
      <vt:lpstr>Apologetics (Definition)</vt:lpstr>
      <vt:lpstr>We are a people of Faith</vt:lpstr>
      <vt:lpstr>Fred Hoyle</vt:lpstr>
      <vt:lpstr>Antony Flew</vt:lpstr>
      <vt:lpstr>Fine Tuned Universe</vt:lpstr>
      <vt:lpstr>Fine Tuned Universe</vt:lpstr>
      <vt:lpstr>Kenneth Himma’s Objection</vt:lpstr>
      <vt:lpstr>We must defend our faith</vt:lpstr>
      <vt:lpstr>The term, apologia used by Paul</vt:lpstr>
      <vt:lpstr>The Christian Faith is Objective</vt:lpstr>
      <vt:lpstr>Conclusion</vt:lpstr>
      <vt:lpstr>Disc. Q: What Is Apologetics?</vt:lpstr>
      <vt:lpstr>The Inspiration of the Bible</vt:lpstr>
      <vt:lpstr>2 Timothy 3:16-17</vt:lpstr>
      <vt:lpstr>2 Peter 1:19-21</vt:lpstr>
      <vt:lpstr>Hebrews 1:1-2</vt:lpstr>
      <vt:lpstr>John 16:13</vt:lpstr>
      <vt:lpstr>Matthew 5:17-19</vt:lpstr>
      <vt:lpstr>A “Jot”</vt:lpstr>
      <vt:lpstr>2 Peter 3:14-16</vt:lpstr>
      <vt:lpstr>1 Peter 1:22-25</vt:lpstr>
      <vt:lpstr>Assertions RE: Inspiration</vt:lpstr>
      <vt:lpstr>Historical and Factual Accuracy</vt:lpstr>
      <vt:lpstr>John Rylands library - Papyrus</vt:lpstr>
      <vt:lpstr>Hezekiah’s Tunnel</vt:lpstr>
      <vt:lpstr>Hezekiah’s Tunnel - 2</vt:lpstr>
      <vt:lpstr>Hezekiah’s Tunnel - 3</vt:lpstr>
      <vt:lpstr>Taylor Prism</vt:lpstr>
      <vt:lpstr>Taylor Prism</vt:lpstr>
      <vt:lpstr>Taylor Prism - Quote</vt:lpstr>
      <vt:lpstr>Moabite Stone</vt:lpstr>
      <vt:lpstr>Moabite Stone</vt:lpstr>
      <vt:lpstr>Cyrus Cylinder</vt:lpstr>
      <vt:lpstr>Cyrus Cylinder</vt:lpstr>
      <vt:lpstr>Pilate STone</vt:lpstr>
      <vt:lpstr>Pilate STone</vt:lpstr>
      <vt:lpstr>Politarch Inscription</vt:lpstr>
      <vt:lpstr>Use of nails in Roman Crucifixions</vt:lpstr>
      <vt:lpstr>Use of nails in Roman Crucifixions</vt:lpstr>
      <vt:lpstr>Gallio Letter</vt:lpstr>
      <vt:lpstr>Luke’s Historical Accuracy</vt:lpstr>
      <vt:lpstr>Scientific Foreknowledge</vt:lpstr>
      <vt:lpstr>Circumcision on the 8th day</vt:lpstr>
      <vt:lpstr>Circumcision on the 8th day</vt:lpstr>
      <vt:lpstr>Circumcision on the 8th day</vt:lpstr>
      <vt:lpstr>None of These Diseases (page 93, 1984)</vt:lpstr>
      <vt:lpstr>Dietary Restrictions (Ex: Pork)</vt:lpstr>
      <vt:lpstr>Dietary Restrictions (Ex: Pork)</vt:lpstr>
      <vt:lpstr>Trichinellosis less common today</vt:lpstr>
      <vt:lpstr>Quarantine of Lepers</vt:lpstr>
      <vt:lpstr>Encyclopedia of Medical History</vt:lpstr>
      <vt:lpstr>A Sketch of Medicine and Pharmacy</vt:lpstr>
      <vt:lpstr>Practice of Quarantine in History</vt:lpstr>
      <vt:lpstr>Touching Dead Bodies</vt:lpstr>
      <vt:lpstr>Touching Dead Bodies</vt:lpstr>
      <vt:lpstr>Touching Dead Bodies</vt:lpstr>
      <vt:lpstr>Deep Sea Trenches</vt:lpstr>
      <vt:lpstr>Deep Sea Trenches</vt:lpstr>
      <vt:lpstr>Deep Sea Trenches</vt:lpstr>
      <vt:lpstr>Ocean Currents</vt:lpstr>
      <vt:lpstr>Ocean Currents</vt:lpstr>
      <vt:lpstr>Count the Stars</vt:lpstr>
      <vt:lpstr>Count the Stars</vt:lpstr>
      <vt:lpstr>25 Sextillion</vt:lpstr>
      <vt:lpstr>Waters of Purification</vt:lpstr>
      <vt:lpstr>Waters of Purification</vt:lpstr>
      <vt:lpstr>Fulfilled Prophecy</vt:lpstr>
      <vt:lpstr>Valid Prophecy</vt:lpstr>
      <vt:lpstr>Nebulous Predictions - Nostradamus</vt:lpstr>
      <vt:lpstr>Nebulous Predictions - Nostradamus</vt:lpstr>
      <vt:lpstr>Nebulous Predictions - Nostradamus</vt:lpstr>
      <vt:lpstr>Destruction of Babylon</vt:lpstr>
      <vt:lpstr>Destruction of City of Tyre</vt:lpstr>
      <vt:lpstr>Messianic Prophecy</vt:lpstr>
      <vt:lpstr>The Christ – Tribe of Judah</vt:lpstr>
      <vt:lpstr>The Christ – Royal Lineage</vt:lpstr>
      <vt:lpstr>The Christ – His place of Birth</vt:lpstr>
      <vt:lpstr>The Christ – His Virgin Birth</vt:lpstr>
      <vt:lpstr>The Christ – His Galilean Ministry</vt:lpstr>
      <vt:lpstr>The Christ – His Forerunner</vt:lpstr>
      <vt:lpstr>The Christ – Time of His Appearance</vt:lpstr>
      <vt:lpstr>The Christ – Details Re: His Betrayal</vt:lpstr>
      <vt:lpstr>The Christ – His Burial</vt:lpstr>
      <vt:lpstr>The Christ – His Resurrection</vt:lpstr>
      <vt:lpstr>The Christ – His Ascension</vt:lpstr>
      <vt:lpstr>Kingdom Prophecy</vt:lpstr>
      <vt:lpstr>Time of Establishment</vt:lpstr>
      <vt:lpstr>Time, Place, Message, Extent, nature</vt:lpstr>
      <vt:lpstr>Christ on Throne</vt:lpstr>
      <vt:lpstr>Christ receiving glory &amp; kingdom</vt:lpstr>
      <vt:lpstr>The Mountain of the Lord’s House</vt:lpstr>
      <vt:lpstr>New covenant, spiritual in nature</vt:lpstr>
      <vt:lpstr>Uniformity in Purpose and Teaching</vt:lpstr>
      <vt:lpstr>Examples:  Authors of the Bible</vt:lpstr>
      <vt:lpstr>Examples:  Backgrounds</vt:lpstr>
      <vt:lpstr>Examples:  Backgrounds (cont.)</vt:lpstr>
      <vt:lpstr>Uniformity in Purpose and Teaching</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Apologetics</dc:title>
  <dc:creator>Stan Cox</dc:creator>
  <cp:lastModifiedBy>Stan Cox</cp:lastModifiedBy>
  <cp:revision>130</cp:revision>
  <cp:lastPrinted>2015-01-07T22:55:14Z</cp:lastPrinted>
  <dcterms:created xsi:type="dcterms:W3CDTF">2014-08-26T19:37:07Z</dcterms:created>
  <dcterms:modified xsi:type="dcterms:W3CDTF">2015-01-21T23:20:11Z</dcterms:modified>
</cp:coreProperties>
</file>